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43"/>
  </p:notesMasterIdLst>
  <p:handoutMasterIdLst>
    <p:handoutMasterId r:id="rId44"/>
  </p:handoutMasterIdLst>
  <p:sldIdLst>
    <p:sldId id="635" r:id="rId5"/>
    <p:sldId id="1040" r:id="rId6"/>
    <p:sldId id="1104" r:id="rId7"/>
    <p:sldId id="1031" r:id="rId8"/>
    <p:sldId id="968" r:id="rId9"/>
    <p:sldId id="1140" r:id="rId10"/>
    <p:sldId id="1141" r:id="rId11"/>
    <p:sldId id="975" r:id="rId12"/>
    <p:sldId id="1004" r:id="rId13"/>
    <p:sldId id="1039" r:id="rId14"/>
    <p:sldId id="980" r:id="rId15"/>
    <p:sldId id="981" r:id="rId16"/>
    <p:sldId id="985" r:id="rId17"/>
    <p:sldId id="986" r:id="rId18"/>
    <p:sldId id="993" r:id="rId19"/>
    <p:sldId id="1035" r:id="rId20"/>
    <p:sldId id="1034" r:id="rId21"/>
    <p:sldId id="995" r:id="rId22"/>
    <p:sldId id="1036" r:id="rId23"/>
    <p:sldId id="1142" r:id="rId24"/>
    <p:sldId id="994" r:id="rId25"/>
    <p:sldId id="989" r:id="rId26"/>
    <p:sldId id="997" r:id="rId27"/>
    <p:sldId id="996" r:id="rId28"/>
    <p:sldId id="854" r:id="rId29"/>
    <p:sldId id="877" r:id="rId30"/>
    <p:sldId id="878" r:id="rId31"/>
    <p:sldId id="984" r:id="rId32"/>
    <p:sldId id="1041" r:id="rId33"/>
    <p:sldId id="1042" r:id="rId34"/>
    <p:sldId id="990" r:id="rId35"/>
    <p:sldId id="991" r:id="rId36"/>
    <p:sldId id="998" r:id="rId37"/>
    <p:sldId id="1001" r:id="rId38"/>
    <p:sldId id="982" r:id="rId39"/>
    <p:sldId id="1005" r:id="rId40"/>
    <p:sldId id="1030" r:id="rId41"/>
    <p:sldId id="1010" r:id="rId42"/>
  </p:sldIdLst>
  <p:sldSz cx="9144000" cy="6858000" type="screen4x3"/>
  <p:notesSz cx="6889750" cy="10018713"/>
  <p:defaultTextStyle>
    <a:defPPr>
      <a:defRPr lang="en-GB"/>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523"/>
    <a:srgbClr val="660066"/>
    <a:srgbClr val="990033"/>
    <a:srgbClr val="800080"/>
    <a:srgbClr val="008000"/>
    <a:srgbClr val="0000CC"/>
    <a:srgbClr val="CC9900"/>
    <a:srgbClr val="663300"/>
    <a:srgbClr val="FFFF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240E2-A6BF-444E-BFB8-CC2BEA2CD5E4}" v="11" dt="2022-07-09T11:00:28.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60155" autoAdjust="0"/>
  </p:normalViewPr>
  <p:slideViewPr>
    <p:cSldViewPr>
      <p:cViewPr varScale="1">
        <p:scale>
          <a:sx n="66" d="100"/>
          <a:sy n="66" d="100"/>
        </p:scale>
        <p:origin x="29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08"/>
    </p:cViewPr>
  </p:sorterViewPr>
  <p:notesViewPr>
    <p:cSldViewPr>
      <p:cViewPr varScale="1">
        <p:scale>
          <a:sx n="49" d="100"/>
          <a:sy n="49" d="100"/>
        </p:scale>
        <p:origin x="-2958" y="-90"/>
      </p:cViewPr>
      <p:guideLst>
        <p:guide orient="horz" pos="3157"/>
        <p:guide pos="2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oods" userId="3c72edb4-f2f8-4cbf-9dc4-6bb09bbe5498" providerId="ADAL" clId="{B74240E2-A6BF-444E-BFB8-CC2BEA2CD5E4}"/>
    <pc:docChg chg="custSel modSld">
      <pc:chgData name="Mark Woods" userId="3c72edb4-f2f8-4cbf-9dc4-6bb09bbe5498" providerId="ADAL" clId="{B74240E2-A6BF-444E-BFB8-CC2BEA2CD5E4}" dt="2022-07-09T11:00:28.282" v="796" actId="1076"/>
      <pc:docMkLst>
        <pc:docMk/>
      </pc:docMkLst>
      <pc:sldChg chg="modSp mod modNotesTx">
        <pc:chgData name="Mark Woods" userId="3c72edb4-f2f8-4cbf-9dc4-6bb09bbe5498" providerId="ADAL" clId="{B74240E2-A6BF-444E-BFB8-CC2BEA2CD5E4}" dt="2022-07-09T10:29:54.041" v="388" actId="1076"/>
        <pc:sldMkLst>
          <pc:docMk/>
          <pc:sldMk cId="636229894" sldId="1004"/>
        </pc:sldMkLst>
        <pc:picChg chg="mod">
          <ac:chgData name="Mark Woods" userId="3c72edb4-f2f8-4cbf-9dc4-6bb09bbe5498" providerId="ADAL" clId="{B74240E2-A6BF-444E-BFB8-CC2BEA2CD5E4}" dt="2022-07-09T10:29:54.041" v="388" actId="1076"/>
          <ac:picMkLst>
            <pc:docMk/>
            <pc:sldMk cId="636229894" sldId="1004"/>
            <ac:picMk id="8" creationId="{2DCB9907-EB1C-0FE8-7811-8648CEDC85A4}"/>
          </ac:picMkLst>
        </pc:picChg>
      </pc:sldChg>
      <pc:sldChg chg="addSp delSp modSp mod">
        <pc:chgData name="Mark Woods" userId="3c72edb4-f2f8-4cbf-9dc4-6bb09bbe5498" providerId="ADAL" clId="{B74240E2-A6BF-444E-BFB8-CC2BEA2CD5E4}" dt="2022-07-09T11:00:28.282" v="796" actId="1076"/>
        <pc:sldMkLst>
          <pc:docMk/>
          <pc:sldMk cId="3294430205" sldId="1030"/>
        </pc:sldMkLst>
        <pc:spChg chg="mod">
          <ac:chgData name="Mark Woods" userId="3c72edb4-f2f8-4cbf-9dc4-6bb09bbe5498" providerId="ADAL" clId="{B74240E2-A6BF-444E-BFB8-CC2BEA2CD5E4}" dt="2022-07-09T11:00:21.732" v="795" actId="1076"/>
          <ac:spMkLst>
            <pc:docMk/>
            <pc:sldMk cId="3294430205" sldId="1030"/>
            <ac:spMk id="7" creationId="{47751FAA-AB28-4E87-948C-CBB874FDC439}"/>
          </ac:spMkLst>
        </pc:spChg>
        <pc:picChg chg="mod">
          <ac:chgData name="Mark Woods" userId="3c72edb4-f2f8-4cbf-9dc4-6bb09bbe5498" providerId="ADAL" clId="{B74240E2-A6BF-444E-BFB8-CC2BEA2CD5E4}" dt="2022-07-09T11:00:16.142" v="794" actId="1076"/>
          <ac:picMkLst>
            <pc:docMk/>
            <pc:sldMk cId="3294430205" sldId="1030"/>
            <ac:picMk id="6" creationId="{3C42F651-5D7F-4FFE-BA77-5513890F4324}"/>
          </ac:picMkLst>
        </pc:picChg>
        <pc:picChg chg="del">
          <ac:chgData name="Mark Woods" userId="3c72edb4-f2f8-4cbf-9dc4-6bb09bbe5498" providerId="ADAL" clId="{B74240E2-A6BF-444E-BFB8-CC2BEA2CD5E4}" dt="2022-07-09T11:00:03.318" v="790" actId="478"/>
          <ac:picMkLst>
            <pc:docMk/>
            <pc:sldMk cId="3294430205" sldId="1030"/>
            <ac:picMk id="8" creationId="{B5BA06F7-B1DC-4FEC-A1CE-173997D09A56}"/>
          </ac:picMkLst>
        </pc:picChg>
        <pc:picChg chg="add mod">
          <ac:chgData name="Mark Woods" userId="3c72edb4-f2f8-4cbf-9dc4-6bb09bbe5498" providerId="ADAL" clId="{B74240E2-A6BF-444E-BFB8-CC2BEA2CD5E4}" dt="2022-07-09T11:00:28.282" v="796" actId="1076"/>
          <ac:picMkLst>
            <pc:docMk/>
            <pc:sldMk cId="3294430205" sldId="1030"/>
            <ac:picMk id="9" creationId="{C34FACA9-2341-71E4-03DD-F3368F2F4205}"/>
          </ac:picMkLst>
        </pc:picChg>
      </pc:sldChg>
      <pc:sldChg chg="modNotesTx">
        <pc:chgData name="Mark Woods" userId="3c72edb4-f2f8-4cbf-9dc4-6bb09bbe5498" providerId="ADAL" clId="{B74240E2-A6BF-444E-BFB8-CC2BEA2CD5E4}" dt="2022-07-09T10:29:17.345" v="387" actId="20577"/>
        <pc:sldMkLst>
          <pc:docMk/>
          <pc:sldMk cId="26966030" sldId="1039"/>
        </pc:sldMkLst>
      </pc:sldChg>
      <pc:sldChg chg="modSp mod modNotesTx">
        <pc:chgData name="Mark Woods" userId="3c72edb4-f2f8-4cbf-9dc4-6bb09bbe5498" providerId="ADAL" clId="{B74240E2-A6BF-444E-BFB8-CC2BEA2CD5E4}" dt="2022-07-09T10:58:41.769" v="789" actId="20577"/>
        <pc:sldMkLst>
          <pc:docMk/>
          <pc:sldMk cId="633516838" sldId="1042"/>
        </pc:sldMkLst>
        <pc:spChg chg="mod">
          <ac:chgData name="Mark Woods" userId="3c72edb4-f2f8-4cbf-9dc4-6bb09bbe5498" providerId="ADAL" clId="{B74240E2-A6BF-444E-BFB8-CC2BEA2CD5E4}" dt="2022-07-09T10:58:28.135" v="782" actId="6549"/>
          <ac:spMkLst>
            <pc:docMk/>
            <pc:sldMk cId="633516838" sldId="1042"/>
            <ac:spMk id="5" creationId="{45693CEE-7200-85E5-0353-AA30BF23537E}"/>
          </ac:spMkLst>
        </pc:spChg>
        <pc:picChg chg="mod">
          <ac:chgData name="Mark Woods" userId="3c72edb4-f2f8-4cbf-9dc4-6bb09bbe5498" providerId="ADAL" clId="{B74240E2-A6BF-444E-BFB8-CC2BEA2CD5E4}" dt="2022-07-09T10:57:47.186" v="763" actId="1076"/>
          <ac:picMkLst>
            <pc:docMk/>
            <pc:sldMk cId="633516838" sldId="1042"/>
            <ac:picMk id="4" creationId="{85D7678D-0E14-42D2-72D4-8BBE47ECC464}"/>
          </ac:picMkLst>
        </pc:picChg>
      </pc:sldChg>
      <pc:sldChg chg="modNotesTx">
        <pc:chgData name="Mark Woods" userId="3c72edb4-f2f8-4cbf-9dc4-6bb09bbe5498" providerId="ADAL" clId="{B74240E2-A6BF-444E-BFB8-CC2BEA2CD5E4}" dt="2022-07-09T10:24:44.369" v="168" actId="20577"/>
        <pc:sldMkLst>
          <pc:docMk/>
          <pc:sldMk cId="1794758384" sldId="1140"/>
        </pc:sldMkLst>
      </pc:sldChg>
      <pc:sldChg chg="modNotesTx">
        <pc:chgData name="Mark Woods" userId="3c72edb4-f2f8-4cbf-9dc4-6bb09bbe5498" providerId="ADAL" clId="{B74240E2-A6BF-444E-BFB8-CC2BEA2CD5E4}" dt="2022-07-09T10:25:36.348" v="170" actId="20577"/>
        <pc:sldMkLst>
          <pc:docMk/>
          <pc:sldMk cId="3535586916" sldId="114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2986309" cy="50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466" tIns="0" rIns="19466" bIns="0" numCol="1" anchor="t" anchorCtr="0" compatLnSpc="1">
            <a:prstTxWarp prst="textNoShape">
              <a:avLst/>
            </a:prstTxWarp>
          </a:bodyPr>
          <a:lstStyle>
            <a:lvl1pPr defTabSz="933996" eaLnBrk="0" hangingPunct="0">
              <a:defRPr sz="1000" b="0" i="1">
                <a:solidFill>
                  <a:schemeClr val="accent2"/>
                </a:solidFill>
                <a:latin typeface="Verdana" pitchFamily="34" charset="0"/>
              </a:defRPr>
            </a:lvl1pPr>
          </a:lstStyle>
          <a:p>
            <a:endParaRPr lang="en-US" dirty="0"/>
          </a:p>
        </p:txBody>
      </p:sp>
      <p:sp>
        <p:nvSpPr>
          <p:cNvPr id="2051" name="Rectangle 3"/>
          <p:cNvSpPr>
            <a:spLocks noGrp="1" noChangeArrowheads="1"/>
          </p:cNvSpPr>
          <p:nvPr>
            <p:ph type="dt" sz="quarter" idx="1"/>
          </p:nvPr>
        </p:nvSpPr>
        <p:spPr bwMode="auto">
          <a:xfrm>
            <a:off x="3903441" y="1"/>
            <a:ext cx="2986309" cy="50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466" tIns="0" rIns="19466" bIns="0" numCol="1" anchor="t" anchorCtr="0" compatLnSpc="1">
            <a:prstTxWarp prst="textNoShape">
              <a:avLst/>
            </a:prstTxWarp>
          </a:bodyPr>
          <a:lstStyle>
            <a:lvl1pPr algn="r" defTabSz="933996" eaLnBrk="0" hangingPunct="0">
              <a:defRPr sz="1000" b="0" i="1">
                <a:solidFill>
                  <a:schemeClr val="accent2"/>
                </a:solidFill>
                <a:latin typeface="Verdana" pitchFamily="34" charset="0"/>
              </a:defRPr>
            </a:lvl1pPr>
          </a:lstStyle>
          <a:p>
            <a:endParaRPr lang="en-US" dirty="0"/>
          </a:p>
        </p:txBody>
      </p:sp>
      <p:sp>
        <p:nvSpPr>
          <p:cNvPr id="2052" name="Rectangle 4"/>
          <p:cNvSpPr>
            <a:spLocks noGrp="1" noChangeArrowheads="1"/>
          </p:cNvSpPr>
          <p:nvPr>
            <p:ph type="ftr" sz="quarter" idx="2"/>
          </p:nvPr>
        </p:nvSpPr>
        <p:spPr bwMode="auto">
          <a:xfrm>
            <a:off x="0" y="9517217"/>
            <a:ext cx="2986309" cy="50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466" tIns="0" rIns="19466" bIns="0" numCol="1" anchor="b" anchorCtr="0" compatLnSpc="1">
            <a:prstTxWarp prst="textNoShape">
              <a:avLst/>
            </a:prstTxWarp>
          </a:bodyPr>
          <a:lstStyle>
            <a:lvl1pPr defTabSz="933996" eaLnBrk="0" hangingPunct="0">
              <a:defRPr sz="1000" b="0" i="1">
                <a:solidFill>
                  <a:schemeClr val="accent2"/>
                </a:solidFill>
                <a:latin typeface="Verdana" pitchFamily="34" charset="0"/>
              </a:defRPr>
            </a:lvl1pPr>
          </a:lstStyle>
          <a:p>
            <a:endParaRPr lang="en-US" dirty="0"/>
          </a:p>
        </p:txBody>
      </p:sp>
      <p:sp>
        <p:nvSpPr>
          <p:cNvPr id="2053" name="Rectangle 5"/>
          <p:cNvSpPr>
            <a:spLocks noGrp="1" noChangeArrowheads="1"/>
          </p:cNvSpPr>
          <p:nvPr>
            <p:ph type="sldNum" sz="quarter" idx="3"/>
          </p:nvPr>
        </p:nvSpPr>
        <p:spPr bwMode="auto">
          <a:xfrm>
            <a:off x="3903441" y="9517217"/>
            <a:ext cx="2986309" cy="50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466" tIns="0" rIns="19466" bIns="0" numCol="1" anchor="b" anchorCtr="0" compatLnSpc="1">
            <a:prstTxWarp prst="textNoShape">
              <a:avLst/>
            </a:prstTxWarp>
          </a:bodyPr>
          <a:lstStyle>
            <a:lvl1pPr algn="r" defTabSz="933996" eaLnBrk="0" hangingPunct="0">
              <a:defRPr sz="1000" b="0" i="1">
                <a:solidFill>
                  <a:schemeClr val="accent2"/>
                </a:solidFill>
                <a:latin typeface="Verdana" pitchFamily="34" charset="0"/>
              </a:defRPr>
            </a:lvl1pPr>
          </a:lstStyle>
          <a:p>
            <a:fld id="{B3D243D6-3A53-4859-B4ED-57DB7E72A04F}" type="slidenum">
              <a:rPr lang="en-GB"/>
              <a:pPr/>
              <a:t>‹#›</a:t>
            </a:fld>
            <a:endParaRPr lang="en-GB" dirty="0"/>
          </a:p>
        </p:txBody>
      </p:sp>
    </p:spTree>
    <p:extLst>
      <p:ext uri="{BB962C8B-B14F-4D97-AF65-F5344CB8AC3E}">
        <p14:creationId xmlns:p14="http://schemas.microsoft.com/office/powerpoint/2010/main" val="166147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517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bwMode="auto">
          <a:xfrm>
            <a:off x="939800" y="750888"/>
            <a:ext cx="5011738" cy="375761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Rectangle 3"/>
          <p:cNvSpPr>
            <a:spLocks noGrp="1" noChangeArrowheads="1"/>
          </p:cNvSpPr>
          <p:nvPr>
            <p:ph type="body" idx="1"/>
          </p:nvPr>
        </p:nvSpPr>
        <p:spPr bwMode="auto">
          <a:xfrm>
            <a:off x="690263" y="4758609"/>
            <a:ext cx="5509226" cy="45086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35" tIns="46718" rIns="93435" bIns="46718"/>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a:prstGeom prst="rect">
            <a:avLst/>
          </a:prstGeom>
          <a:noFill/>
          <a:ln w="12700">
            <a:solidFill>
              <a:prstClr val="black"/>
            </a:solidFill>
          </a:ln>
        </p:spPr>
      </p:sp>
      <p:sp>
        <p:nvSpPr>
          <p:cNvPr id="3" name="Notes Placeholder 2"/>
          <p:cNvSpPr>
            <a:spLocks noGrp="1"/>
          </p:cNvSpPr>
          <p:nvPr>
            <p:ph type="body" idx="1"/>
          </p:nvPr>
        </p:nvSpPr>
        <p:spPr>
          <a:xfrm>
            <a:off x="688975" y="4821238"/>
            <a:ext cx="5511800" cy="3944937"/>
          </a:xfrm>
          <a:prstGeom prst="rect">
            <a:avLst/>
          </a:prstGeom>
        </p:spPr>
        <p:txBody>
          <a:bodyPr/>
          <a:lstStyle/>
          <a:p>
            <a:r>
              <a:rPr lang="en-GB" dirty="0"/>
              <a:t>The  manufacturer reports funding help for the EV supply chain.  The engineer reports manufacturing eying a rise in manufacturing to 15% of GDP as well as reports pushing the positive effects of digital transformation</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So, given these types of internal and external issues .... the legitimate question is how can these “big company things” things like mission, vision, values and purpose assist with these issues?</a:t>
            </a:r>
          </a:p>
          <a:p>
            <a:endParaRPr lang="en-GB" dirty="0"/>
          </a:p>
        </p:txBody>
      </p:sp>
    </p:spTree>
    <p:extLst>
      <p:ext uri="{BB962C8B-B14F-4D97-AF65-F5344CB8AC3E}">
        <p14:creationId xmlns:p14="http://schemas.microsoft.com/office/powerpoint/2010/main" val="144975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sz="1000" dirty="0">
                <a:latin typeface="Arial" panose="020B0604020202020204" pitchFamily="34" charset="0"/>
                <a:cs typeface="Arial" panose="020B0604020202020204" pitchFamily="34" charset="0"/>
              </a:rPr>
              <a:t>When we ask, as we sometimes do, what’s the purpose of an organisation?  The first answer we usually get is to make a profit....  or in the corporate world to deliver shareholder returns …indeed it’s the carved in stone mantra of business schools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Obviously, profit is necessary for organisational survival.    But making a profit should not be confused with an organisation’s purpose.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Just as breathing air is necessary for each of us to survive, we can’t assume that breathing air is our purpose.   Air is to a human as profit…. (or probably more accurately …. cash flow) is to a business.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When we talk about Purpose we can inspire people …when we talk about profit we’ll invariably turn … most of our people … off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There is a great systems thinker, a guy called Russ </a:t>
            </a:r>
            <a:r>
              <a:rPr lang="en-GB" sz="1000" dirty="0" err="1">
                <a:latin typeface="Arial" panose="020B0604020202020204" pitchFamily="34" charset="0"/>
                <a:cs typeface="Arial" panose="020B0604020202020204" pitchFamily="34" charset="0"/>
              </a:rPr>
              <a:t>Ackoff</a:t>
            </a:r>
            <a:r>
              <a:rPr lang="en-GB" sz="1000" dirty="0">
                <a:latin typeface="Arial" panose="020B0604020202020204" pitchFamily="34" charset="0"/>
                <a:cs typeface="Arial" panose="020B0604020202020204" pitchFamily="34" charset="0"/>
              </a:rPr>
              <a:t> …he offered that the purpose of an organisation lies in DEVELOPMENT.    Development of products and services, development of worker skills and understanding, development of a market, development of infrastructure, development of the community.</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As we know …</a:t>
            </a:r>
          </a:p>
        </p:txBody>
      </p:sp>
    </p:spTree>
    <p:extLst>
      <p:ext uri="{BB962C8B-B14F-4D97-AF65-F5344CB8AC3E}">
        <p14:creationId xmlns:p14="http://schemas.microsoft.com/office/powerpoint/2010/main" val="260539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sz="1100" dirty="0">
                <a:latin typeface="Arial" panose="020B0604020202020204" pitchFamily="34" charset="0"/>
                <a:cs typeface="Arial" panose="020B0604020202020204" pitchFamily="34" charset="0"/>
              </a:rPr>
              <a:t>Many organisations publish their mission, vision and values statements .... but what is the purpose?</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question above is actually two questions: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1.	The obvious one of “what is the purpose of a mission, vision and values statements?”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second is perhaps more interesting:</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2.	What is the “purpose” of an organisation and how does this differ from mission, vision and values?</a:t>
            </a:r>
          </a:p>
          <a:p>
            <a:endParaRPr lang="en-GB" sz="1100" dirty="0">
              <a:latin typeface="Arial" panose="020B0604020202020204" pitchFamily="34" charset="0"/>
              <a:cs typeface="Arial" panose="020B0604020202020204" pitchFamily="34" charset="0"/>
            </a:endParaRPr>
          </a:p>
          <a:p>
            <a:r>
              <a:rPr lang="en-GB" dirty="0"/>
              <a:t>That's the focus of this session ... so let's look at them one at a time ... But before we do so...</a:t>
            </a:r>
          </a:p>
        </p:txBody>
      </p:sp>
    </p:spTree>
    <p:extLst>
      <p:ext uri="{BB962C8B-B14F-4D97-AF65-F5344CB8AC3E}">
        <p14:creationId xmlns:p14="http://schemas.microsoft.com/office/powerpoint/2010/main" val="310864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a:prstGeom prst="rect">
            <a:avLst/>
          </a:prstGeom>
          <a:noFill/>
          <a:ln w="12700">
            <a:solidFill>
              <a:prstClr val="black"/>
            </a:solidFill>
          </a:ln>
        </p:spPr>
      </p:sp>
      <p:sp>
        <p:nvSpPr>
          <p:cNvPr id="3" name="Notes Placeholder 2"/>
          <p:cNvSpPr>
            <a:spLocks noGrp="1"/>
          </p:cNvSpPr>
          <p:nvPr>
            <p:ph type="body" idx="1"/>
          </p:nvPr>
        </p:nvSpPr>
        <p:spPr>
          <a:xfrm>
            <a:off x="688654" y="4757848"/>
            <a:ext cx="5512444" cy="4507940"/>
          </a:xfrm>
          <a:prstGeom prst="rect">
            <a:avLst/>
          </a:prstGeom>
        </p:spPr>
        <p:txBody>
          <a:bodyPr lIns="92437" tIns="46218" rIns="92437" bIns="46218"/>
          <a:lstStyle/>
          <a:p>
            <a:r>
              <a:rPr lang="en-GB" dirty="0"/>
              <a:t>The trick here, I think is to begin....  with the end in mind </a:t>
            </a:r>
          </a:p>
          <a:p>
            <a:endParaRPr lang="en-GB" dirty="0"/>
          </a:p>
          <a:p>
            <a:r>
              <a:rPr lang="en-GB" dirty="0"/>
              <a:t>As I understand it </a:t>
            </a:r>
            <a:r>
              <a:rPr lang="en-GB" baseline="0" dirty="0"/>
              <a:t>JK Rolling started writing the Harry Potter series, of ...</a:t>
            </a:r>
            <a:r>
              <a:rPr lang="en-GB" baseline="0" dirty="0" err="1"/>
              <a:t>i</a:t>
            </a:r>
            <a:r>
              <a:rPr lang="en-GB" baseline="0" dirty="0"/>
              <a:t> think... six books, knowing what the last line in the last book would be…</a:t>
            </a:r>
          </a:p>
          <a:p>
            <a:endParaRPr lang="en-GB" baseline="0" dirty="0"/>
          </a:p>
          <a:p>
            <a:r>
              <a:rPr lang="en-GB" baseline="0" dirty="0"/>
              <a:t>…that’s a blistering example of starting with the end in mind.</a:t>
            </a:r>
          </a:p>
          <a:p>
            <a:endParaRPr lang="en-GB" baseline="0" dirty="0"/>
          </a:p>
          <a:p>
            <a:r>
              <a:rPr lang="en-GB" baseline="0" dirty="0"/>
              <a:t>The point is if you start with the end in mind you can work back, to see what you need to do for each period, be it year, quarter, month or week</a:t>
            </a:r>
          </a:p>
          <a:p>
            <a:endParaRPr lang="en-GB" baseline="0" dirty="0"/>
          </a:p>
          <a:p>
            <a:r>
              <a:rPr lang="en-GB" baseline="0" dirty="0"/>
              <a:t>And a bit like an airline pilot or a ships captain .... the destination is known but they actually crisscross the perfect course for the entire duration of their journey ...It's only when they </a:t>
            </a:r>
            <a:r>
              <a:rPr lang="en-GB" baseline="0" dirty="0" err="1"/>
              <a:t>criss</a:t>
            </a:r>
            <a:r>
              <a:rPr lang="en-GB" baseline="0" dirty="0"/>
              <a:t> cross that perfect line that they are on course... 99% of the time they are not ... </a:t>
            </a:r>
          </a:p>
          <a:p>
            <a:endParaRPr lang="en-GB" baseline="0" dirty="0"/>
          </a:p>
          <a:p>
            <a:endParaRPr lang="en-GB" baseline="0" dirty="0"/>
          </a:p>
          <a:p>
            <a:endParaRPr lang="en-GB" dirty="0"/>
          </a:p>
        </p:txBody>
      </p:sp>
    </p:spTree>
    <p:extLst>
      <p:ext uri="{BB962C8B-B14F-4D97-AF65-F5344CB8AC3E}">
        <p14:creationId xmlns:p14="http://schemas.microsoft.com/office/powerpoint/2010/main" val="1673009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baseline="0" dirty="0"/>
              <a:t>So …. at this point lets first define and flesh out what we mean by some of these terms</a:t>
            </a:r>
          </a:p>
          <a:p>
            <a:endParaRPr lang="en-GB" baseline="0" dirty="0"/>
          </a:p>
          <a:p>
            <a:pPr>
              <a:lnSpc>
                <a:spcPct val="107000"/>
              </a:lnSpc>
              <a:spcAft>
                <a:spcPts val="0"/>
              </a:spcAft>
            </a:pPr>
            <a:endPar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69110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pPr defTabSz="924367">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Vision</a:t>
            </a:r>
            <a:r>
              <a:rPr lang="en-GB" dirty="0">
                <a:latin typeface="Arial" panose="020B0604020202020204" pitchFamily="34" charset="0"/>
                <a:ea typeface="Times New Roman" panose="02020603050405020304" pitchFamily="18" charset="0"/>
                <a:cs typeface="Times New Roman" panose="02020603050405020304" pitchFamily="18" charset="0"/>
              </a:rPr>
              <a:t>: The vision is About your future .. Perhaps your end point… it’s the last line in the last Harry Potter book …it’s your destination, it’s the </a:t>
            </a:r>
            <a:r>
              <a:rPr lang="en-GB" i="1" dirty="0">
                <a:latin typeface="Arial" panose="020B0604020202020204" pitchFamily="34" charset="0"/>
                <a:ea typeface="Times New Roman" panose="02020603050405020304" pitchFamily="18" charset="0"/>
                <a:cs typeface="Times New Roman" panose="02020603050405020304" pitchFamily="18" charset="0"/>
              </a:rPr>
              <a:t>aspiration</a:t>
            </a:r>
            <a:r>
              <a:rPr lang="en-GB" dirty="0">
                <a:latin typeface="Arial" panose="020B0604020202020204" pitchFamily="34" charset="0"/>
                <a:ea typeface="Times New Roman" panose="02020603050405020304" pitchFamily="18" charset="0"/>
                <a:cs typeface="Times New Roman" panose="02020603050405020304" pitchFamily="18" charset="0"/>
              </a:rPr>
              <a:t>, it’s future focused and usually describes where you want to get to and what success will look like.  </a:t>
            </a:r>
          </a:p>
          <a:p>
            <a:pPr defTabSz="924367">
              <a:defRPr/>
            </a:pPr>
            <a:endParaRPr lang="en-GB" dirty="0">
              <a:latin typeface="Arial" panose="020B0604020202020204" pitchFamily="34" charset="0"/>
              <a:ea typeface="Calibri" panose="020F0502020204030204" pitchFamily="34" charset="0"/>
              <a:cs typeface="Times New Roman" panose="02020603050405020304" pitchFamily="18" charset="0"/>
            </a:endParaRPr>
          </a:p>
          <a:p>
            <a:pPr defTabSz="924367">
              <a:defRPr/>
            </a:pPr>
            <a:r>
              <a:rPr lang="en-GB" sz="1100" dirty="0">
                <a:latin typeface="Calibri" panose="020F0502020204030204" pitchFamily="34" charset="0"/>
                <a:ea typeface="Calibri" panose="020F0502020204030204" pitchFamily="34" charset="0"/>
                <a:cs typeface="Times New Roman" panose="02020603050405020304" pitchFamily="18" charset="0"/>
              </a:rPr>
              <a:t>Some describe the vision statement as your big hairy audacious goal ...which I think is a Jim Collins term, he's the guy of Good to Great fame ...</a:t>
            </a:r>
          </a:p>
          <a:p>
            <a:pPr defTabSz="924367">
              <a:defRPr/>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defTabSz="924367">
              <a:defRPr/>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359224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pPr defTabSz="924367">
              <a:defRPr/>
            </a:pPr>
            <a:r>
              <a:rPr lang="en-GB" sz="1100" dirty="0">
                <a:latin typeface="Calibri" panose="020F0502020204030204" pitchFamily="34" charset="0"/>
                <a:ea typeface="Calibri" panose="020F0502020204030204" pitchFamily="34" charset="0"/>
                <a:cs typeface="Times New Roman" panose="02020603050405020304" pitchFamily="18" charset="0"/>
              </a:rPr>
              <a:t>The archetypal vision statement is probably Bill Gates when he said in the 80’s I want a computer on every desk ... and in every home ... Running Microsoft software ... others might include </a:t>
            </a:r>
          </a:p>
          <a:p>
            <a:pPr defTabSz="924367">
              <a:defRPr/>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49960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sz="1100" kern="0" dirty="0"/>
              <a:t>Oxfam – A just world ... without poverty ... Ikea’s is To create a better everyday life for the many people </a:t>
            </a:r>
          </a:p>
          <a:p>
            <a:endParaRPr lang="en-GB" sz="1100" kern="0" dirty="0"/>
          </a:p>
          <a:p>
            <a:r>
              <a:rPr lang="en-GB" sz="1100" kern="0" dirty="0"/>
              <a:t>Finally using a construction company example  ....Wates is .... together we inspire better ways of creating the places, communities and businesses of tomorrow.</a:t>
            </a:r>
          </a:p>
          <a:p>
            <a:endParaRPr lang="en-GB" dirty="0"/>
          </a:p>
          <a:p>
            <a:r>
              <a:rPr lang="en-GB" dirty="0"/>
              <a:t>So what’s a mission statement ... AND HOW IS THAT DIFFERENT?</a:t>
            </a:r>
          </a:p>
        </p:txBody>
      </p:sp>
    </p:spTree>
    <p:extLst>
      <p:ext uri="{BB962C8B-B14F-4D97-AF65-F5344CB8AC3E}">
        <p14:creationId xmlns:p14="http://schemas.microsoft.com/office/powerpoint/2010/main" val="3999851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pPr>
              <a:lnSpc>
                <a:spcPct val="107000"/>
              </a:lnSpc>
              <a:spcAft>
                <a:spcPts val="0"/>
              </a:spcAft>
            </a:pPr>
            <a:r>
              <a:rPr lang="en-GB" sz="1000"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Mission</a:t>
            </a:r>
            <a:r>
              <a:rPr lang="en-GB" sz="1000" dirty="0">
                <a:latin typeface="Arial" panose="020B0604020202020204" pitchFamily="34" charset="0"/>
                <a:ea typeface="Times New Roman" panose="02020603050405020304" pitchFamily="18" charset="0"/>
                <a:cs typeface="Times New Roman" panose="02020603050405020304" pitchFamily="18" charset="0"/>
              </a:rPr>
              <a:t>: The mission statement is your vehicle, it’s the </a:t>
            </a:r>
            <a:r>
              <a:rPr lang="en-GB" sz="1000" i="1" dirty="0">
                <a:latin typeface="Arial" panose="020B0604020202020204" pitchFamily="34" charset="0"/>
                <a:ea typeface="Times New Roman" panose="02020603050405020304" pitchFamily="18" charset="0"/>
                <a:cs typeface="Times New Roman" panose="02020603050405020304" pitchFamily="18" charset="0"/>
              </a:rPr>
              <a:t>perspiration,</a:t>
            </a:r>
            <a:r>
              <a:rPr lang="en-GB" sz="1000" dirty="0">
                <a:latin typeface="Arial" panose="020B0604020202020204" pitchFamily="34" charset="0"/>
                <a:ea typeface="Times New Roman" panose="02020603050405020304" pitchFamily="18" charset="0"/>
                <a:cs typeface="Times New Roman" panose="02020603050405020304" pitchFamily="18" charset="0"/>
              </a:rPr>
              <a:t> it’s focused on the here and now, it usually describes what you do ... and what you get paid for and it often attempts to set you apart from your competitors.  Wikipedia cites a guy called Vern </a:t>
            </a:r>
            <a:r>
              <a:rPr lang="en-GB" sz="1000" dirty="0" err="1">
                <a:latin typeface="Arial" panose="020B0604020202020204" pitchFamily="34" charset="0"/>
                <a:ea typeface="Times New Roman" panose="02020603050405020304" pitchFamily="18" charset="0"/>
                <a:cs typeface="Times New Roman" panose="02020603050405020304" pitchFamily="18" charset="0"/>
              </a:rPr>
              <a:t>McGinis</a:t>
            </a:r>
            <a:r>
              <a:rPr lang="en-GB" sz="1000" i="1" dirty="0">
                <a:latin typeface="Arial" panose="020B0604020202020204" pitchFamily="34" charset="0"/>
                <a:ea typeface="Times New Roman" panose="02020603050405020304" pitchFamily="18" charset="0"/>
                <a:cs typeface="Times New Roman" panose="02020603050405020304" pitchFamily="18" charset="0"/>
              </a:rPr>
              <a:t>, </a:t>
            </a:r>
            <a:r>
              <a:rPr lang="en-GB" sz="1000" dirty="0">
                <a:latin typeface="Arial" panose="020B0604020202020204" pitchFamily="34" charset="0"/>
                <a:ea typeface="Times New Roman" panose="02020603050405020304" pitchFamily="18" charset="0"/>
                <a:cs typeface="Times New Roman" panose="02020603050405020304" pitchFamily="18" charset="0"/>
              </a:rPr>
              <a:t>who suggests</a:t>
            </a:r>
            <a:r>
              <a:rPr lang="en-GB" sz="1000" i="1" dirty="0">
                <a:latin typeface="Arial" panose="020B0604020202020204" pitchFamily="34" charset="0"/>
                <a:ea typeface="Times New Roman" panose="02020603050405020304" pitchFamily="18" charset="0"/>
                <a:cs typeface="Times New Roman" panose="02020603050405020304" pitchFamily="18" charset="0"/>
              </a:rPr>
              <a:t> </a:t>
            </a:r>
            <a:r>
              <a:rPr lang="en-GB" sz="1000" dirty="0">
                <a:latin typeface="Arial" panose="020B0604020202020204" pitchFamily="34" charset="0"/>
                <a:ea typeface="Times New Roman" panose="02020603050405020304" pitchFamily="18" charset="0"/>
                <a:cs typeface="Times New Roman" panose="02020603050405020304" pitchFamily="18" charset="0"/>
              </a:rPr>
              <a:t>“a mission should:</a:t>
            </a:r>
          </a:p>
          <a:p>
            <a:pPr>
              <a:lnSpc>
                <a:spcPct val="107000"/>
              </a:lnSpc>
              <a:spcAft>
                <a:spcPts val="0"/>
              </a:spcAft>
            </a:pP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3662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pPr marL="346638" indent="-346638">
              <a:lnSpc>
                <a:spcPct val="107000"/>
              </a:lnSpc>
              <a:spcAft>
                <a:spcPts val="809"/>
              </a:spcAft>
              <a:buSzPts val="1000"/>
              <a:buFont typeface="Symbol" panose="05050102010706020507" pitchFamily="18" charset="2"/>
              <a:buChar char=""/>
              <a:tabLst>
                <a:tab pos="462183" algn="l"/>
              </a:tabLst>
            </a:pPr>
            <a:r>
              <a:rPr lang="en-GB" sz="1000" dirty="0">
                <a:latin typeface="Arial" panose="020B0604020202020204" pitchFamily="34" charset="0"/>
                <a:ea typeface="Times New Roman" panose="02020603050405020304" pitchFamily="18" charset="0"/>
                <a:cs typeface="Arial" panose="020B0604020202020204" pitchFamily="34" charset="0"/>
              </a:rPr>
              <a:t>Define what the company is ....and is not ... about ... As a result it could exclude some ventures or activities </a:t>
            </a:r>
            <a:endParaRPr lang="en-GB" sz="1000" dirty="0">
              <a:latin typeface="Arial" panose="020B0604020202020204" pitchFamily="34" charset="0"/>
              <a:ea typeface="Calibri" panose="020F0502020204030204" pitchFamily="34" charset="0"/>
              <a:cs typeface="Arial" panose="020B0604020202020204" pitchFamily="34" charset="0"/>
            </a:endParaRPr>
          </a:p>
          <a:p>
            <a:pPr marL="346638" indent="-346638">
              <a:lnSpc>
                <a:spcPct val="107000"/>
              </a:lnSpc>
              <a:spcAft>
                <a:spcPts val="809"/>
              </a:spcAft>
              <a:buSzPts val="1000"/>
              <a:buFont typeface="Symbol" panose="05050102010706020507" pitchFamily="18" charset="2"/>
              <a:buChar char=""/>
              <a:tabLst>
                <a:tab pos="462183" algn="l"/>
              </a:tabLst>
            </a:pPr>
            <a:r>
              <a:rPr lang="en-GB" sz="1000" dirty="0">
                <a:latin typeface="Arial" panose="020B0604020202020204" pitchFamily="34" charset="0"/>
                <a:ea typeface="Times New Roman" panose="02020603050405020304" pitchFamily="18" charset="0"/>
                <a:cs typeface="Arial" panose="020B0604020202020204" pitchFamily="34" charset="0"/>
              </a:rPr>
              <a:t>It needs to be broad enough to allow for future growth and development... You don't want it to constrain potential lucrative areas of development </a:t>
            </a:r>
            <a:endParaRPr lang="en-GB" sz="1000" dirty="0">
              <a:latin typeface="Arial" panose="020B0604020202020204" pitchFamily="34" charset="0"/>
              <a:ea typeface="Calibri" panose="020F0502020204030204" pitchFamily="34" charset="0"/>
              <a:cs typeface="Arial" panose="020B0604020202020204" pitchFamily="34" charset="0"/>
            </a:endParaRPr>
          </a:p>
          <a:p>
            <a:pPr marL="346638" indent="-346638">
              <a:lnSpc>
                <a:spcPct val="107000"/>
              </a:lnSpc>
              <a:spcAft>
                <a:spcPts val="809"/>
              </a:spcAft>
              <a:buSzPts val="1000"/>
              <a:buFont typeface="Symbol" panose="05050102010706020507" pitchFamily="18" charset="2"/>
              <a:buChar char=""/>
              <a:tabLst>
                <a:tab pos="462183" algn="l"/>
              </a:tabLst>
            </a:pPr>
            <a:r>
              <a:rPr lang="en-GB" sz="1000" dirty="0">
                <a:latin typeface="Arial" panose="020B0604020202020204" pitchFamily="34" charset="0"/>
                <a:ea typeface="Times New Roman" panose="02020603050405020304" pitchFamily="18" charset="0"/>
                <a:cs typeface="Arial" panose="020B0604020202020204" pitchFamily="34" charset="0"/>
              </a:rPr>
              <a:t>It need to set you apart ... to distinguish you ... from your competitors... in some way</a:t>
            </a:r>
            <a:endParaRPr lang="en-GB" sz="1000" dirty="0">
              <a:latin typeface="Arial" panose="020B0604020202020204" pitchFamily="34" charset="0"/>
              <a:ea typeface="Calibri" panose="020F0502020204030204" pitchFamily="34" charset="0"/>
              <a:cs typeface="Arial" panose="020B0604020202020204" pitchFamily="34" charset="0"/>
            </a:endParaRPr>
          </a:p>
          <a:p>
            <a:pPr marL="346638" indent="-346638">
              <a:lnSpc>
                <a:spcPct val="107000"/>
              </a:lnSpc>
              <a:spcAft>
                <a:spcPts val="809"/>
              </a:spcAft>
              <a:buSzPts val="1000"/>
              <a:buFont typeface="Symbol" panose="05050102010706020507" pitchFamily="18" charset="2"/>
              <a:buChar char=""/>
              <a:tabLst>
                <a:tab pos="462183" algn="l"/>
              </a:tabLst>
            </a:pPr>
            <a:r>
              <a:rPr lang="en-GB" sz="1000" dirty="0">
                <a:latin typeface="Arial" panose="020B0604020202020204" pitchFamily="34" charset="0"/>
                <a:ea typeface="Times New Roman" panose="02020603050405020304" pitchFamily="18" charset="0"/>
                <a:cs typeface="Arial" panose="020B0604020202020204" pitchFamily="34" charset="0"/>
              </a:rPr>
              <a:t>It can ...and should ... serve as framework to evaluate current activities </a:t>
            </a:r>
            <a:endParaRPr lang="en-GB" sz="1000" dirty="0">
              <a:latin typeface="Arial" panose="020B0604020202020204" pitchFamily="34" charset="0"/>
              <a:ea typeface="Calibri" panose="020F0502020204030204" pitchFamily="34" charset="0"/>
              <a:cs typeface="Arial" panose="020B0604020202020204" pitchFamily="34" charset="0"/>
            </a:endParaRPr>
          </a:p>
          <a:p>
            <a:pPr marL="346638" indent="-346638">
              <a:lnSpc>
                <a:spcPct val="107000"/>
              </a:lnSpc>
              <a:spcAft>
                <a:spcPts val="809"/>
              </a:spcAft>
              <a:buSzPts val="1000"/>
              <a:buFont typeface="Symbol" panose="05050102010706020507" pitchFamily="18" charset="2"/>
              <a:buChar char=""/>
              <a:tabLst>
                <a:tab pos="462183" algn="l"/>
              </a:tabLst>
            </a:pPr>
            <a:r>
              <a:rPr lang="en-GB" sz="1000" dirty="0">
                <a:latin typeface="Arial" panose="020B0604020202020204" pitchFamily="34" charset="0"/>
                <a:ea typeface="Times New Roman" panose="02020603050405020304" pitchFamily="18" charset="0"/>
                <a:cs typeface="Arial" panose="020B0604020202020204" pitchFamily="34" charset="0"/>
              </a:rPr>
              <a:t>And it should be clear and understood by everyone</a:t>
            </a:r>
          </a:p>
          <a:p>
            <a:pPr marL="346638" indent="-346638">
              <a:lnSpc>
                <a:spcPct val="107000"/>
              </a:lnSpc>
              <a:spcAft>
                <a:spcPts val="809"/>
              </a:spcAft>
              <a:buSzPts val="1000"/>
              <a:buFont typeface="Symbol" panose="05050102010706020507" pitchFamily="18" charset="2"/>
              <a:buChar char=""/>
              <a:tabLst>
                <a:tab pos="462183" algn="l"/>
              </a:tabLst>
            </a:pPr>
            <a:endParaRPr lang="en-GB"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9"/>
              </a:spcAft>
            </a:pPr>
            <a:r>
              <a:rPr lang="en-GB" sz="1000" dirty="0">
                <a:latin typeface="Arial" panose="020B0604020202020204" pitchFamily="34" charset="0"/>
                <a:ea typeface="Times New Roman" panose="02020603050405020304" pitchFamily="18" charset="0"/>
                <a:cs typeface="Arial" panose="020B0604020202020204" pitchFamily="34" charset="0"/>
              </a:rPr>
              <a:t>Ultimately, your mission statement seeks to justify your organization's reason for existing”</a:t>
            </a:r>
          </a:p>
          <a:p>
            <a:pPr>
              <a:lnSpc>
                <a:spcPct val="107000"/>
              </a:lnSpc>
              <a:spcAft>
                <a:spcPts val="809"/>
              </a:spcAft>
            </a:pPr>
            <a:endParaRPr lang="en-GB" sz="10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9"/>
              </a:spcAft>
            </a:pPr>
            <a:r>
              <a:rPr lang="en-GB" sz="1000" dirty="0">
                <a:latin typeface="Arial" panose="020B0604020202020204" pitchFamily="34" charset="0"/>
                <a:ea typeface="Times New Roman" panose="02020603050405020304" pitchFamily="18" charset="0"/>
                <a:cs typeface="Arial" panose="020B0604020202020204" pitchFamily="34" charset="0"/>
              </a:rPr>
              <a:t>Again.... Let's have a look at a couple of examples ...</a:t>
            </a:r>
          </a:p>
          <a:p>
            <a:endParaRPr lang="en-GB" dirty="0"/>
          </a:p>
        </p:txBody>
      </p:sp>
    </p:spTree>
    <p:extLst>
      <p:ext uri="{BB962C8B-B14F-4D97-AF65-F5344CB8AC3E}">
        <p14:creationId xmlns:p14="http://schemas.microsoft.com/office/powerpoint/2010/main" val="997310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Good morning... Great Britain watched in horror as the continent was subject to the tyranny of Nazi Blitzkrieg raids....  Churchill galvanised the people of Britain to prepare for their greatest hour.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Tree>
    <p:extLst>
      <p:ext uri="{BB962C8B-B14F-4D97-AF65-F5344CB8AC3E}">
        <p14:creationId xmlns:p14="http://schemas.microsoft.com/office/powerpoint/2010/main" val="1360368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sz="1000" kern="0" dirty="0"/>
              <a:t>Coca-Cola’s is to refresh the world... How simple is that?  TED’s is even simpler – Spread ideas</a:t>
            </a:r>
          </a:p>
          <a:p>
            <a:r>
              <a:rPr lang="en-GB" sz="1000" kern="0" dirty="0"/>
              <a:t>Tesla’s is – to accelerate the worlds transition to sustainable energy</a:t>
            </a:r>
          </a:p>
          <a:p>
            <a:r>
              <a:rPr lang="en-GB" sz="1000" kern="0" dirty="0"/>
              <a:t>... One construction company we worked with defined theirs as being “we build communities people want to call home”</a:t>
            </a:r>
          </a:p>
          <a:p>
            <a:pPr marL="462183" indent="-462183">
              <a:buFont typeface="+mj-lt"/>
              <a:buAutoNum type="arabicPeriod"/>
            </a:pPr>
            <a:endParaRPr lang="en-GB" sz="1000" kern="0" dirty="0"/>
          </a:p>
          <a:p>
            <a:r>
              <a:rPr lang="en-GB" sz="1000" dirty="0"/>
              <a:t>Vision statements are about the future and what you want to become ... Mission statements are much more focused on what It is you currently do...</a:t>
            </a:r>
          </a:p>
          <a:p>
            <a:endParaRPr lang="en-GB" sz="1000" dirty="0"/>
          </a:p>
          <a:p>
            <a:r>
              <a:rPr lang="en-GB" sz="1000" dirty="0"/>
              <a:t>let's now take a peek at HOW ...those things are done” </a:t>
            </a:r>
          </a:p>
          <a:p>
            <a:endParaRPr lang="en-GB" dirty="0"/>
          </a:p>
        </p:txBody>
      </p:sp>
    </p:spTree>
    <p:extLst>
      <p:ext uri="{BB962C8B-B14F-4D97-AF65-F5344CB8AC3E}">
        <p14:creationId xmlns:p14="http://schemas.microsoft.com/office/powerpoint/2010/main" val="1092086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sz="1000" dirty="0">
                <a:latin typeface="Arial" panose="020B0604020202020204" pitchFamily="34" charset="0"/>
                <a:cs typeface="Arial" panose="020B0604020202020204" pitchFamily="34" charset="0"/>
              </a:rPr>
              <a:t>Values: Values statements serve as a frame work to guide the daily actions, decisions and behaviours.... they represent the standards by which staff will be measured....  Most organisations will, understandably, be committed to achieving their goals, but how they go about achieving them is equally...., if not more important, than the mission and vision themselves.  A company’s values are “The principles that guide behaviour at work.”</a:t>
            </a:r>
          </a:p>
          <a:p>
            <a:r>
              <a:rPr lang="en-GB" sz="1000" dirty="0">
                <a:latin typeface="Arial" panose="020B0604020202020204" pitchFamily="34" charset="0"/>
                <a:cs typeface="Arial" panose="020B0604020202020204" pitchFamily="34" charset="0"/>
              </a:rPr>
              <a:t> </a:t>
            </a:r>
          </a:p>
          <a:p>
            <a:r>
              <a:rPr lang="en-GB" sz="1000" dirty="0">
                <a:latin typeface="Arial" panose="020B0604020202020204" pitchFamily="34" charset="0"/>
                <a:cs typeface="Arial" panose="020B0604020202020204" pitchFamily="34" charset="0"/>
              </a:rPr>
              <a:t>A core set of company values makes it easier for a company to make decisions, quickly communicate principles to clients and customers and hire people with the right attitude.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Creating a business is a bit like creating a community and if you want the community to act cohesively, you need a shared ethos that drives how the community functions and helps you to choose who to invite into... your community.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Conversely, if you don’t own, define, and care about the values of your firm, your firm will evolve on its own…potentially, in ways that you won’t like!  So, defining values is important because they provide guidance for ambiguous scenarios and tough trade-offs.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Values should be the touchstone that guides behaviour. </a:t>
            </a:r>
          </a:p>
          <a:p>
            <a:endParaRPr lang="en-GB" dirty="0"/>
          </a:p>
        </p:txBody>
      </p:sp>
    </p:spTree>
    <p:extLst>
      <p:ext uri="{BB962C8B-B14F-4D97-AF65-F5344CB8AC3E}">
        <p14:creationId xmlns:p14="http://schemas.microsoft.com/office/powerpoint/2010/main" val="870078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dirty="0"/>
              <a:t>How you do things manifests in the systems and processes you develop to execute the task necessary to deliver value to you clients …its about the culture within an organisation… how you do things and… more importantly … having the discipline to hold the organisation .... and your people .... to those guiding principles …  </a:t>
            </a:r>
          </a:p>
          <a:p>
            <a:endParaRPr lang="en-GB" dirty="0"/>
          </a:p>
          <a:p>
            <a:r>
              <a:rPr lang="en-GB" dirty="0"/>
              <a:t>However, values …in many cases are still set down as nouns… honesty, integrity, innovative… There is a guy called Simon Sinek... </a:t>
            </a:r>
          </a:p>
          <a:p>
            <a:endParaRPr lang="en-GB" dirty="0"/>
          </a:p>
          <a:p>
            <a:endParaRPr lang="en-GB" dirty="0"/>
          </a:p>
        </p:txBody>
      </p:sp>
    </p:spTree>
    <p:extLst>
      <p:ext uri="{BB962C8B-B14F-4D97-AF65-F5344CB8AC3E}">
        <p14:creationId xmlns:p14="http://schemas.microsoft.com/office/powerpoint/2010/main" val="1995910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dirty="0"/>
              <a:t>… he suggests, in his book </a:t>
            </a:r>
            <a:r>
              <a:rPr lang="en-GB" sz="1200" dirty="0">
                <a:latin typeface="Arial" panose="020B0604020202020204" pitchFamily="34" charset="0"/>
                <a:cs typeface="Arial" panose="020B0604020202020204" pitchFamily="34" charset="0"/>
              </a:rPr>
              <a:t>“Start with Why” .... </a:t>
            </a:r>
            <a:r>
              <a:rPr lang="en-GB" dirty="0"/>
              <a:t>and I agree, that nouns are not actionable … telling people to have integrity does not guarantee that their decisions will always keep the customers best interests at heart.  Telling them to always do the right things does </a:t>
            </a:r>
          </a:p>
          <a:p>
            <a:endParaRPr lang="en-GB" dirty="0"/>
          </a:p>
          <a:p>
            <a:r>
              <a:rPr lang="en-GB" dirty="0"/>
              <a:t>Here we’ve put few nouns v verbs values on this slide … these are our version of what they might look like…they don’t have to be yours and there are others in the “how to” booklet accompanying this webinar which will be downloadable from the link you’ll be sent</a:t>
            </a:r>
          </a:p>
          <a:p>
            <a:endParaRPr lang="en-GB" dirty="0"/>
          </a:p>
          <a:p>
            <a:r>
              <a:rPr lang="en-GB" sz="1200" dirty="0">
                <a:latin typeface="Arial" panose="020B0604020202020204" pitchFamily="34" charset="0"/>
                <a:cs typeface="Arial" panose="020B0604020202020204" pitchFamily="34" charset="0"/>
              </a:rPr>
              <a:t>But ... the attentive amongst you will not have forgotten that my original question was …what’s the purpose?</a:t>
            </a:r>
          </a:p>
        </p:txBody>
      </p:sp>
    </p:spTree>
    <p:extLst>
      <p:ext uri="{BB962C8B-B14F-4D97-AF65-F5344CB8AC3E}">
        <p14:creationId xmlns:p14="http://schemas.microsoft.com/office/powerpoint/2010/main" val="2022706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sz="1000" dirty="0">
                <a:latin typeface="Arial" panose="020B0604020202020204" pitchFamily="34" charset="0"/>
                <a:cs typeface="Arial" panose="020B0604020202020204" pitchFamily="34" charset="0"/>
              </a:rPr>
              <a:t>But ... the attentive amongst you will not have forgotten that my original question was …what’s the purpose?</a:t>
            </a:r>
          </a:p>
          <a:p>
            <a:endParaRPr lang="en-GB" sz="1000" dirty="0">
              <a:latin typeface="Arial" panose="020B0604020202020204" pitchFamily="34" charset="0"/>
              <a:cs typeface="Arial" panose="020B0604020202020204" pitchFamily="34" charset="0"/>
            </a:endParaRPr>
          </a:p>
          <a:p>
            <a:pPr defTabSz="924367">
              <a:defRPr/>
            </a:pPr>
            <a:r>
              <a:rPr lang="en-GB" sz="1000" dirty="0">
                <a:latin typeface="Arial" panose="020B0604020202020204" pitchFamily="34" charset="0"/>
                <a:cs typeface="Arial" panose="020B0604020202020204" pitchFamily="34" charset="0"/>
              </a:rPr>
              <a:t>Companies are born, survive, and thrive because there is a group of people…customers…  willing to continue to pay them for what they do.  These customers get some </a:t>
            </a:r>
            <a:r>
              <a:rPr lang="en-GB" sz="1000" i="1" dirty="0">
                <a:latin typeface="Arial" panose="020B0604020202020204" pitchFamily="34" charset="0"/>
                <a:cs typeface="Arial" panose="020B0604020202020204" pitchFamily="34" charset="0"/>
              </a:rPr>
              <a:t>benefit</a:t>
            </a:r>
            <a:r>
              <a:rPr lang="en-GB" sz="1000" dirty="0">
                <a:latin typeface="Arial" panose="020B0604020202020204" pitchFamily="34" charset="0"/>
                <a:cs typeface="Arial" panose="020B0604020202020204" pitchFamily="34" charset="0"/>
              </a:rPr>
              <a:t> or </a:t>
            </a:r>
            <a:r>
              <a:rPr lang="en-GB" sz="1000" i="1" dirty="0">
                <a:latin typeface="Arial" panose="020B0604020202020204" pitchFamily="34" charset="0"/>
                <a:cs typeface="Arial" panose="020B0604020202020204" pitchFamily="34" charset="0"/>
              </a:rPr>
              <a:t>capability</a:t>
            </a:r>
            <a:r>
              <a:rPr lang="en-GB" sz="1000" dirty="0">
                <a:latin typeface="Arial" panose="020B0604020202020204" pitchFamily="34" charset="0"/>
                <a:cs typeface="Arial" panose="020B0604020202020204" pitchFamily="34" charset="0"/>
              </a:rPr>
              <a:t> from the products and services provided</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Consequently, the objectives of a purpose statement are twofold: </a:t>
            </a:r>
          </a:p>
          <a:p>
            <a:r>
              <a:rPr lang="en-GB" sz="1000" dirty="0">
                <a:latin typeface="Arial" panose="020B0604020202020204" pitchFamily="34" charset="0"/>
                <a:cs typeface="Arial" panose="020B0604020202020204" pitchFamily="34" charset="0"/>
              </a:rPr>
              <a:t> </a:t>
            </a:r>
          </a:p>
          <a:p>
            <a:pPr marL="231092" indent="-231092">
              <a:buFont typeface="+mj-lt"/>
              <a:buAutoNum type="arabicPeriod"/>
            </a:pPr>
            <a:r>
              <a:rPr lang="en-GB" sz="1000" dirty="0">
                <a:latin typeface="Arial" panose="020B0604020202020204" pitchFamily="34" charset="0"/>
                <a:cs typeface="Arial" panose="020B0604020202020204" pitchFamily="34" charset="0"/>
              </a:rPr>
              <a:t>One….to … Provide a goal for the operational processes that deliver value … (benefits and capabilities)… to the customer.</a:t>
            </a:r>
          </a:p>
          <a:p>
            <a:pPr marL="693275" lvl="1" indent="-231092">
              <a:buFont typeface="Arial" panose="020B0604020202020204" pitchFamily="34" charset="0"/>
              <a:buChar char="•"/>
            </a:pPr>
            <a:r>
              <a:rPr lang="en-GB" sz="1000" dirty="0">
                <a:latin typeface="Arial" panose="020B0604020202020204" pitchFamily="34" charset="0"/>
                <a:cs typeface="Arial" panose="020B0604020202020204" pitchFamily="34" charset="0"/>
              </a:rPr>
              <a:t>Because.... Astonishingly...there is no reference to the customer in the majority of vision, mission and values statements</a:t>
            </a:r>
          </a:p>
          <a:p>
            <a:pPr marL="231092" indent="-231092">
              <a:buFont typeface="+mj-lt"/>
              <a:buAutoNum type="arabicPeriod"/>
            </a:pPr>
            <a:r>
              <a:rPr lang="en-GB" sz="1000" dirty="0">
                <a:latin typeface="Arial" panose="020B0604020202020204" pitchFamily="34" charset="0"/>
                <a:cs typeface="Arial" panose="020B0604020202020204" pitchFamily="34" charset="0"/>
              </a:rPr>
              <a:t>Two …to … Unleash innovation in order to </a:t>
            </a:r>
            <a:r>
              <a:rPr lang="en-GB" sz="1000" b="1" i="1" dirty="0">
                <a:latin typeface="Arial" panose="020B0604020202020204" pitchFamily="34" charset="0"/>
                <a:cs typeface="Arial" panose="020B0604020202020204" pitchFamily="34" charset="0"/>
              </a:rPr>
              <a:t>better</a:t>
            </a:r>
            <a:r>
              <a:rPr lang="en-GB" sz="1000" dirty="0">
                <a:latin typeface="Arial" panose="020B0604020202020204" pitchFamily="34" charset="0"/>
                <a:cs typeface="Arial" panose="020B0604020202020204" pitchFamily="34" charset="0"/>
              </a:rPr>
              <a:t> deliver those </a:t>
            </a:r>
            <a:r>
              <a:rPr lang="en-GB" sz="1000" i="1" dirty="0">
                <a:latin typeface="Arial" panose="020B0604020202020204" pitchFamily="34" charset="0"/>
                <a:cs typeface="Arial" panose="020B0604020202020204" pitchFamily="34" charset="0"/>
              </a:rPr>
              <a:t>benefits</a:t>
            </a:r>
            <a:r>
              <a:rPr lang="en-GB" sz="1000" dirty="0">
                <a:latin typeface="Arial" panose="020B0604020202020204" pitchFamily="34" charset="0"/>
                <a:cs typeface="Arial" panose="020B0604020202020204" pitchFamily="34" charset="0"/>
              </a:rPr>
              <a:t> and </a:t>
            </a:r>
            <a:r>
              <a:rPr lang="en-GB" sz="1000" i="1" dirty="0">
                <a:latin typeface="Arial" panose="020B0604020202020204" pitchFamily="34" charset="0"/>
                <a:cs typeface="Arial" panose="020B0604020202020204" pitchFamily="34" charset="0"/>
              </a:rPr>
              <a:t>capabilities</a:t>
            </a:r>
            <a:r>
              <a:rPr lang="en-GB" sz="1000" dirty="0">
                <a:latin typeface="Arial" panose="020B0604020202020204" pitchFamily="34" charset="0"/>
                <a:cs typeface="Arial" panose="020B0604020202020204" pitchFamily="34" charset="0"/>
              </a:rPr>
              <a:t> that your customers want</a:t>
            </a:r>
          </a:p>
          <a:p>
            <a:endParaRPr lang="en-GB"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dirty="0">
                <a:latin typeface="Arial" panose="020B0604020202020204" pitchFamily="34" charset="0"/>
                <a:cs typeface="Arial" panose="020B0604020202020204" pitchFamily="34" charset="0"/>
              </a:rPr>
              <a:t>Returning to our friend Mr Sinek... check out his you tube video’s... </a:t>
            </a:r>
            <a:endParaRPr lang="en-GB" sz="1000" b="1" dirty="0">
              <a:solidFill>
                <a:srgbClr val="7030A0"/>
              </a:solidFill>
              <a:latin typeface="Arial" panose="020B0604020202020204" pitchFamily="34" charset="0"/>
              <a:ea typeface="Times New Roman" panose="02020603050405020304" pitchFamily="18"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765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a:prstGeom prst="rect">
            <a:avLst/>
          </a:prstGeom>
          <a:noFill/>
          <a:ln w="12700">
            <a:solidFill>
              <a:prstClr val="black"/>
            </a:solidFill>
          </a:ln>
        </p:spPr>
      </p:sp>
      <p:sp>
        <p:nvSpPr>
          <p:cNvPr id="3" name="Notes Placeholder 2"/>
          <p:cNvSpPr>
            <a:spLocks noGrp="1"/>
          </p:cNvSpPr>
          <p:nvPr>
            <p:ph type="body" idx="1"/>
          </p:nvPr>
        </p:nvSpPr>
        <p:spPr>
          <a:xfrm>
            <a:off x="688654" y="4757848"/>
            <a:ext cx="5512444" cy="4507940"/>
          </a:xfrm>
          <a:prstGeom prst="rect">
            <a:avLst/>
          </a:prstGeom>
        </p:spPr>
        <p:txBody>
          <a:bodyPr lIns="92437" tIns="46218" rIns="92437" bIns="46218"/>
          <a:lstStyle/>
          <a:p>
            <a:pPr defTabSz="924367">
              <a:defRPr/>
            </a:pPr>
            <a:r>
              <a:rPr lang="en-GB" baseline="0" dirty="0"/>
              <a:t>He suggests that all inspiring leaders think the same way, all he did was codify how ….and he’s called it the golden circle… He suggests, it’s the difference between why some companies inspire and others don’t…  Most of us communicate from the outside in, the clearest thing to the fuzziest thing.  However, he is suggesting inspired leaders think, act and communicate from the inside out, he comments that …</a:t>
            </a:r>
          </a:p>
          <a:p>
            <a:endParaRPr lang="en-GB" baseline="0" dirty="0"/>
          </a:p>
          <a:p>
            <a:pPr marL="173319" indent="-173319">
              <a:buFont typeface="Arial" panose="020B0604020202020204" pitchFamily="34" charset="0"/>
              <a:buChar char="•"/>
            </a:pPr>
            <a:r>
              <a:rPr lang="en-GB" baseline="0" dirty="0"/>
              <a:t>all organisations know what they do</a:t>
            </a:r>
          </a:p>
          <a:p>
            <a:pPr marL="173319" indent="-173319">
              <a:buFont typeface="Arial" panose="020B0604020202020204" pitchFamily="34" charset="0"/>
              <a:buChar char="•"/>
            </a:pPr>
            <a:r>
              <a:rPr lang="en-GB" baseline="0" dirty="0"/>
              <a:t>some know how they do it </a:t>
            </a:r>
          </a:p>
          <a:p>
            <a:pPr marL="173319" indent="-173319">
              <a:buFont typeface="Arial" panose="020B0604020202020204" pitchFamily="34" charset="0"/>
              <a:buChar char="•"/>
            </a:pPr>
            <a:r>
              <a:rPr lang="en-GB" baseline="0" dirty="0"/>
              <a:t>very few know why …</a:t>
            </a:r>
          </a:p>
          <a:p>
            <a:endParaRPr lang="en-GB" baseline="0" dirty="0"/>
          </a:p>
          <a:p>
            <a:r>
              <a:rPr lang="en-GB" baseline="0" dirty="0"/>
              <a:t>So, if you can get to the why… that is the purpose of the organisation and communicate it ….where the purpose is defined as </a:t>
            </a:r>
            <a:r>
              <a:rPr lang="en-GB" b="1" i="1" baseline="0" dirty="0"/>
              <a:t>benefits</a:t>
            </a:r>
            <a:r>
              <a:rPr lang="en-GB" baseline="0" dirty="0"/>
              <a:t> and the </a:t>
            </a:r>
            <a:r>
              <a:rPr lang="en-GB" b="1" i="1" baseline="0" dirty="0"/>
              <a:t>capabilities</a:t>
            </a:r>
            <a:r>
              <a:rPr lang="en-GB" baseline="0" dirty="0"/>
              <a:t>  that are delivered to your customers and clients .... the better you can engage with them .... and your people.</a:t>
            </a:r>
          </a:p>
          <a:p>
            <a:endParaRPr lang="en-GB" baseline="0" dirty="0"/>
          </a:p>
          <a:p>
            <a:r>
              <a:rPr lang="en-GB" baseline="0" dirty="0"/>
              <a:t>The power behind this “inside out idea” …. why first ….what last …replicates how our brains work, so because of this we get much more of an emotional engagement, as concentrating on why takes us to a point where we are no longer concentrating on “selling products and services” .... instead we are helping to solve a problem….your clients problem </a:t>
            </a:r>
          </a:p>
          <a:p>
            <a:endParaRPr lang="en-GB" baseline="0" dirty="0"/>
          </a:p>
          <a:p>
            <a:pPr defTabSz="924367">
              <a:defRPr/>
            </a:pPr>
            <a:endParaRPr lang="en-GB" baseline="0" dirty="0"/>
          </a:p>
          <a:p>
            <a:pPr defTabSz="924367">
              <a:defRPr/>
            </a:pPr>
            <a:endParaRPr lang="en-GB" baseline="0" dirty="0"/>
          </a:p>
          <a:p>
            <a:pPr defTabSz="924367">
              <a:defRPr/>
            </a:pPr>
            <a:endParaRPr lang="en-GB" dirty="0"/>
          </a:p>
          <a:p>
            <a:endParaRPr lang="en-GB" dirty="0"/>
          </a:p>
        </p:txBody>
      </p:sp>
    </p:spTree>
    <p:extLst>
      <p:ext uri="{BB962C8B-B14F-4D97-AF65-F5344CB8AC3E}">
        <p14:creationId xmlns:p14="http://schemas.microsoft.com/office/powerpoint/2010/main" val="3587549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a:prstGeom prst="rect">
            <a:avLst/>
          </a:prstGeom>
          <a:noFill/>
          <a:ln w="12700">
            <a:solidFill>
              <a:prstClr val="black"/>
            </a:solidFill>
          </a:ln>
        </p:spPr>
      </p:sp>
      <p:sp>
        <p:nvSpPr>
          <p:cNvPr id="3" name="Notes Placeholder 2"/>
          <p:cNvSpPr>
            <a:spLocks noGrp="1"/>
          </p:cNvSpPr>
          <p:nvPr>
            <p:ph type="body" idx="1"/>
          </p:nvPr>
        </p:nvSpPr>
        <p:spPr>
          <a:xfrm>
            <a:off x="688654" y="4757848"/>
            <a:ext cx="5512444" cy="4507940"/>
          </a:xfrm>
          <a:prstGeom prst="rect">
            <a:avLst/>
          </a:prstGeom>
        </p:spPr>
        <p:txBody>
          <a:bodyPr lIns="92437" tIns="46218" rIns="92437" bIns="46218"/>
          <a:lstStyle/>
          <a:p>
            <a:r>
              <a:rPr lang="en-GB" dirty="0"/>
              <a:t>The organisations purpose is often</a:t>
            </a:r>
            <a:r>
              <a:rPr lang="en-GB" baseline="0" dirty="0"/>
              <a:t> quiet a hard one for people to get their head around …. as we usually take the business school mantra that the purpose is profit, money cash in the bank… these are key… critical even… but …as already noted they are the </a:t>
            </a:r>
            <a:r>
              <a:rPr lang="en-GB" b="1" baseline="0" dirty="0"/>
              <a:t>result</a:t>
            </a:r>
            <a:r>
              <a:rPr lang="en-GB" baseline="0" dirty="0"/>
              <a:t> of delivering good products and services to customers.</a:t>
            </a:r>
          </a:p>
          <a:p>
            <a:endParaRPr lang="en-GB" baseline="0" dirty="0"/>
          </a:p>
          <a:p>
            <a:r>
              <a:rPr lang="en-GB" baseline="0" dirty="0"/>
              <a:t>Now lets look at a few examples detailing the difference between the things organisations do  … the what … and their potential purposes…the why </a:t>
            </a:r>
            <a:endParaRPr lang="en-GB" dirty="0"/>
          </a:p>
          <a:p>
            <a:endParaRPr lang="en-GB" dirty="0"/>
          </a:p>
          <a:p>
            <a:endParaRPr lang="en-GB" dirty="0"/>
          </a:p>
        </p:txBody>
      </p:sp>
    </p:spTree>
    <p:extLst>
      <p:ext uri="{BB962C8B-B14F-4D97-AF65-F5344CB8AC3E}">
        <p14:creationId xmlns:p14="http://schemas.microsoft.com/office/powerpoint/2010/main" val="848899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a:prstGeom prst="rect">
            <a:avLst/>
          </a:prstGeom>
          <a:noFill/>
          <a:ln w="12700">
            <a:solidFill>
              <a:prstClr val="black"/>
            </a:solidFill>
          </a:ln>
        </p:spPr>
      </p:sp>
      <p:sp>
        <p:nvSpPr>
          <p:cNvPr id="3" name="Notes Placeholder 2"/>
          <p:cNvSpPr>
            <a:spLocks noGrp="1"/>
          </p:cNvSpPr>
          <p:nvPr>
            <p:ph type="body" idx="1"/>
          </p:nvPr>
        </p:nvSpPr>
        <p:spPr>
          <a:xfrm>
            <a:off x="688654" y="4757848"/>
            <a:ext cx="5512444" cy="4507940"/>
          </a:xfrm>
          <a:prstGeom prst="rect">
            <a:avLst/>
          </a:prstGeom>
        </p:spPr>
        <p:txBody>
          <a:bodyPr lIns="92437" tIns="46218" rIns="92437" bIns="46218"/>
          <a:lstStyle/>
          <a:p>
            <a:r>
              <a:rPr lang="en-GB" sz="1000" baseline="0" dirty="0">
                <a:latin typeface="Arial" panose="020B0604020202020204" pitchFamily="34" charset="0"/>
                <a:cs typeface="Arial" panose="020B0604020202020204" pitchFamily="34" charset="0"/>
              </a:rPr>
              <a:t>What is done at school is they teach kids ….their “why” might more accurately be described as inspiring a quest for life long learning…or perhaps to help each child find their passion </a:t>
            </a:r>
          </a:p>
          <a:p>
            <a:r>
              <a:rPr lang="en-GB" sz="1000" baseline="0" dirty="0">
                <a:latin typeface="Arial" panose="020B0604020202020204" pitchFamily="34" charset="0"/>
                <a:cs typeface="Arial" panose="020B0604020202020204" pitchFamily="34" charset="0"/>
              </a:rPr>
              <a:t>A library loans books but their why might be something about satisfying the desire for literature or learning </a:t>
            </a:r>
          </a:p>
          <a:p>
            <a:r>
              <a:rPr lang="en-GB" sz="1000" baseline="0" dirty="0">
                <a:latin typeface="Arial" panose="020B0604020202020204" pitchFamily="34" charset="0"/>
                <a:cs typeface="Arial" panose="020B0604020202020204" pitchFamily="34" charset="0"/>
              </a:rPr>
              <a:t>A security company provides security services but their why is something about the protection of people and assets</a:t>
            </a:r>
          </a:p>
          <a:p>
            <a:endParaRPr lang="en-GB" sz="1000" baseline="0" dirty="0">
              <a:latin typeface="Arial" panose="020B0604020202020204" pitchFamily="34" charset="0"/>
              <a:cs typeface="Arial" panose="020B0604020202020204" pitchFamily="34" charset="0"/>
            </a:endParaRPr>
          </a:p>
          <a:p>
            <a:r>
              <a:rPr lang="en-GB" sz="1000" baseline="0" dirty="0">
                <a:latin typeface="Arial" panose="020B0604020202020204" pitchFamily="34" charset="0"/>
                <a:cs typeface="Arial" panose="020B0604020202020204" pitchFamily="34" charset="0"/>
              </a:rPr>
              <a:t>Taking a couple of more notable examples </a:t>
            </a:r>
          </a:p>
          <a:p>
            <a:endParaRPr lang="en-GB" sz="1000" baseline="0" dirty="0">
              <a:latin typeface="Arial" panose="020B0604020202020204" pitchFamily="34" charset="0"/>
              <a:cs typeface="Arial" panose="020B0604020202020204" pitchFamily="34" charset="0"/>
            </a:endParaRPr>
          </a:p>
          <a:p>
            <a:r>
              <a:rPr lang="en-GB" sz="1000" baseline="0" dirty="0">
                <a:latin typeface="Arial" panose="020B0604020202020204" pitchFamily="34" charset="0"/>
                <a:cs typeface="Arial" panose="020B0604020202020204" pitchFamily="34" charset="0"/>
              </a:rPr>
              <a:t>Kodak made camera’s and film …but the benefits and capabilities they delivered was something around capturing and sharing memories </a:t>
            </a:r>
          </a:p>
          <a:p>
            <a:r>
              <a:rPr lang="en-GB" sz="1000" baseline="0" dirty="0">
                <a:latin typeface="Arial" panose="020B0604020202020204" pitchFamily="34" charset="0"/>
                <a:cs typeface="Arial" panose="020B0604020202020204" pitchFamily="34" charset="0"/>
              </a:rPr>
              <a:t>Blockbuster video, once on every high street corner rented video’s and DVD’s …but the benefits and capabilities they delivered was about getting entertainment and education into their clients home at a time of their choosing …these days it’s less about the home and more about a platform of their choosing…</a:t>
            </a:r>
          </a:p>
          <a:p>
            <a:endParaRPr lang="en-GB" sz="1000" baseline="0" dirty="0">
              <a:latin typeface="Arial" panose="020B0604020202020204" pitchFamily="34" charset="0"/>
              <a:cs typeface="Arial" panose="020B0604020202020204" pitchFamily="34" charset="0"/>
            </a:endParaRPr>
          </a:p>
          <a:p>
            <a:pPr defTabSz="924367">
              <a:defRPr/>
            </a:pPr>
            <a:r>
              <a:rPr lang="en-GB" sz="1000" baseline="0" dirty="0">
                <a:latin typeface="Arial" panose="020B0604020202020204" pitchFamily="34" charset="0"/>
                <a:cs typeface="Arial" panose="020B0604020202020204" pitchFamily="34" charset="0"/>
              </a:rPr>
              <a:t>Once you have identified the benefit and capabilities you deliver to your clients, everything stems from there, your key processes… should be aligned to that purpose… if you do that you stand less chance of missing market and technology shifts… </a:t>
            </a:r>
            <a:r>
              <a:rPr lang="en-GB" sz="1000" dirty="0">
                <a:latin typeface="Arial" panose="020B0604020202020204" pitchFamily="34" charset="0"/>
                <a:cs typeface="Arial" panose="020B0604020202020204" pitchFamily="34" charset="0"/>
              </a:rPr>
              <a:t>Like Kodak, the Blockbuster Goliath got taken out by the Netflix David simply because it did not properly articulate, or concentrate on, the </a:t>
            </a:r>
            <a:r>
              <a:rPr lang="en-GB" sz="1000" i="1" dirty="0">
                <a:latin typeface="Arial" panose="020B0604020202020204" pitchFamily="34" charset="0"/>
                <a:cs typeface="Arial" panose="020B0604020202020204" pitchFamily="34" charset="0"/>
              </a:rPr>
              <a:t>benefits</a:t>
            </a:r>
            <a:r>
              <a:rPr lang="en-GB" sz="1000" dirty="0">
                <a:latin typeface="Arial" panose="020B0604020202020204" pitchFamily="34" charset="0"/>
                <a:cs typeface="Arial" panose="020B0604020202020204" pitchFamily="34" charset="0"/>
              </a:rPr>
              <a:t> and </a:t>
            </a:r>
            <a:r>
              <a:rPr lang="en-GB" sz="1000" i="1" dirty="0">
                <a:latin typeface="Arial" panose="020B0604020202020204" pitchFamily="34" charset="0"/>
                <a:cs typeface="Arial" panose="020B0604020202020204" pitchFamily="34" charset="0"/>
              </a:rPr>
              <a:t>capabilities</a:t>
            </a:r>
            <a:r>
              <a:rPr lang="en-GB" sz="1000" dirty="0">
                <a:latin typeface="Arial" panose="020B0604020202020204" pitchFamily="34" charset="0"/>
                <a:cs typeface="Arial" panose="020B0604020202020204" pitchFamily="34" charset="0"/>
              </a:rPr>
              <a:t> delivered to its clients – its purpose.</a:t>
            </a:r>
          </a:p>
          <a:p>
            <a:pPr defTabSz="924367">
              <a:defRPr/>
            </a:pPr>
            <a:endParaRPr lang="en-GB" sz="1000" dirty="0">
              <a:latin typeface="Arial" panose="020B0604020202020204" pitchFamily="34" charset="0"/>
              <a:cs typeface="Arial" panose="020B0604020202020204" pitchFamily="34" charset="0"/>
            </a:endParaRPr>
          </a:p>
          <a:p>
            <a:pPr defTabSz="924367">
              <a:defRPr/>
            </a:pPr>
            <a:r>
              <a:rPr lang="en-GB" sz="1000" baseline="0" dirty="0">
                <a:latin typeface="Arial" panose="020B0604020202020204" pitchFamily="34" charset="0"/>
                <a:cs typeface="Arial" panose="020B0604020202020204" pitchFamily="34" charset="0"/>
              </a:rPr>
              <a:t>Once you have identified the benefit and capabilities you deliver to your clients and following a bit of word smithing l</a:t>
            </a:r>
            <a:r>
              <a:rPr lang="en-GB" sz="1000" dirty="0">
                <a:latin typeface="Arial" panose="020B0604020202020204" pitchFamily="34" charset="0"/>
                <a:cs typeface="Arial" panose="020B0604020202020204" pitchFamily="34" charset="0"/>
              </a:rPr>
              <a:t>ike Kennedy and like Churchill you can engage and inspire your people …</a:t>
            </a:r>
          </a:p>
          <a:p>
            <a:endParaRPr lang="en-GB" sz="1000" dirty="0">
              <a:latin typeface="Arial" panose="020B0604020202020204" pitchFamily="34" charset="0"/>
              <a:cs typeface="Arial" panose="020B0604020202020204" pitchFamily="34" charset="0"/>
            </a:endParaRPr>
          </a:p>
          <a:p>
            <a:pPr defTabSz="924367">
              <a:defRPr/>
            </a:pPr>
            <a:r>
              <a:rPr lang="en-GB" sz="1000" baseline="0" dirty="0">
                <a:latin typeface="Arial" panose="020B0604020202020204" pitchFamily="34" charset="0"/>
                <a:cs typeface="Arial" panose="020B0604020202020204" pitchFamily="34" charset="0"/>
              </a:rPr>
              <a:t>Incidentally, just so you know that we have thought about it our why … our purpose …. is to help you deliver Better strategies, better systems, better measurement (KPI’s) and engaged people delivering the all important…better results.  </a:t>
            </a:r>
          </a:p>
          <a:p>
            <a:pPr defTabSz="924367">
              <a:defRPr/>
            </a:pPr>
            <a:endParaRPr lang="en-GB" sz="1000" baseline="0" dirty="0">
              <a:latin typeface="Arial" panose="020B0604020202020204" pitchFamily="34" charset="0"/>
              <a:cs typeface="Arial" panose="020B0604020202020204" pitchFamily="34" charset="0"/>
            </a:endParaRPr>
          </a:p>
          <a:p>
            <a:pPr defTabSz="924367">
              <a:defRPr/>
            </a:pPr>
            <a:r>
              <a:rPr lang="en-GB" sz="1000" baseline="0" dirty="0">
                <a:latin typeface="Arial" panose="020B0604020202020204" pitchFamily="34" charset="0"/>
                <a:cs typeface="Arial" panose="020B0604020202020204" pitchFamily="34" charset="0"/>
              </a:rPr>
              <a:t>...our purpose is about you...  our clients and the benefits you get from our services...</a:t>
            </a:r>
          </a:p>
          <a:p>
            <a:endParaRPr lang="en-GB" dirty="0"/>
          </a:p>
        </p:txBody>
      </p:sp>
    </p:spTree>
    <p:extLst>
      <p:ext uri="{BB962C8B-B14F-4D97-AF65-F5344CB8AC3E}">
        <p14:creationId xmlns:p14="http://schemas.microsoft.com/office/powerpoint/2010/main" val="848899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dirty="0"/>
              <a:t>So what you might ask</a:t>
            </a:r>
          </a:p>
          <a:p>
            <a:endParaRPr lang="en-GB" dirty="0"/>
          </a:p>
          <a:p>
            <a:r>
              <a:rPr lang="en-GB" dirty="0"/>
              <a:t>Like, but different to, an organisation’s mission or vision statement, the purpose of the organisation should motivate and direct people in the organisation in pursuit of a common goal; </a:t>
            </a:r>
          </a:p>
        </p:txBody>
      </p:sp>
    </p:spTree>
    <p:extLst>
      <p:ext uri="{BB962C8B-B14F-4D97-AF65-F5344CB8AC3E}">
        <p14:creationId xmlns:p14="http://schemas.microsoft.com/office/powerpoint/2010/main" val="950999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dirty="0"/>
              <a:t>it has been suggested that the questions required to “test” a purpose are:</a:t>
            </a:r>
          </a:p>
          <a:p>
            <a:r>
              <a:rPr lang="en-GB" dirty="0"/>
              <a:t> </a:t>
            </a:r>
          </a:p>
          <a:p>
            <a:pPr lvl="0"/>
            <a:r>
              <a:rPr lang="en-GB" dirty="0"/>
              <a:t>Does the purpose reflect customer wants and desires?</a:t>
            </a:r>
          </a:p>
          <a:p>
            <a:pPr lvl="0"/>
            <a:r>
              <a:rPr lang="en-GB" dirty="0"/>
              <a:t>Is what the purpose suggests worth doing?</a:t>
            </a:r>
          </a:p>
          <a:p>
            <a:pPr lvl="0"/>
            <a:r>
              <a:rPr lang="en-GB" dirty="0"/>
              <a:t>Does the purpose reach for the hearts and minds of people who work for the organisation?</a:t>
            </a:r>
          </a:p>
          <a:p>
            <a:pPr lvl="0"/>
            <a:r>
              <a:rPr lang="en-GB" dirty="0"/>
              <a:t>Is the purpose noble and does it serve the public?</a:t>
            </a:r>
          </a:p>
          <a:p>
            <a:r>
              <a:rPr lang="en-GB" dirty="0"/>
              <a:t> </a:t>
            </a:r>
          </a:p>
          <a:p>
            <a:r>
              <a:rPr lang="en-GB" dirty="0"/>
              <a:t>Sadly, very few companies develop a purpose which meet these criteria so, by default, they don’t have a purpose which aligns the effort of people to the organisational activities...   As a result, it could be argued, very few companies will achieve their full potential. </a:t>
            </a:r>
          </a:p>
          <a:p>
            <a:endParaRPr lang="en-GB" dirty="0"/>
          </a:p>
          <a:p>
            <a:r>
              <a:rPr lang="en-GB" dirty="0"/>
              <a:t>The second reason for articulating your company’s purpose is to encourage innovation. </a:t>
            </a:r>
          </a:p>
          <a:p>
            <a:endParaRPr lang="en-GB" dirty="0"/>
          </a:p>
        </p:txBody>
      </p:sp>
    </p:spTree>
    <p:extLst>
      <p:ext uri="{BB962C8B-B14F-4D97-AF65-F5344CB8AC3E}">
        <p14:creationId xmlns:p14="http://schemas.microsoft.com/office/powerpoint/2010/main" val="278793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dirty="0"/>
              <a:t>… In October 1957 the Americans looked up to find a Soviet Union Sputnik Satellite in space … Russia their enemy … was winning the space race … there was a crisis … of confidence if nothing else…  Their response? ... Kennedy committed to put an American on the moon…with the immortal line not because it was easy but because it was hard.  They didn’t know it could be done nor how much it would cost.  </a:t>
            </a:r>
          </a:p>
          <a:p>
            <a:r>
              <a:rPr lang="en-GB" dirty="0"/>
              <a:t> </a:t>
            </a:r>
          </a:p>
          <a:p>
            <a:endParaRPr lang="en-GB" dirty="0"/>
          </a:p>
        </p:txBody>
      </p:sp>
    </p:spTree>
    <p:extLst>
      <p:ext uri="{BB962C8B-B14F-4D97-AF65-F5344CB8AC3E}">
        <p14:creationId xmlns:p14="http://schemas.microsoft.com/office/powerpoint/2010/main" val="3833744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dirty="0"/>
              <a:t>A recent McKinsey reports that many manufacturers are still 10 year behind in the digital transformation ....and people are our only source of creativity and innovation... And innovation is critical to long-term prosperity and...</a:t>
            </a:r>
          </a:p>
          <a:p>
            <a:endParaRPr lang="en-GB" dirty="0"/>
          </a:p>
          <a:p>
            <a:r>
              <a:rPr lang="en-GB" dirty="0" err="1"/>
              <a:t>So.</a:t>
            </a:r>
            <a:r>
              <a:rPr lang="en-GB" dirty="0"/>
              <a:t>.. if you are focused on the benefits of and capabilities delivered to your clients </a:t>
            </a:r>
          </a:p>
          <a:p>
            <a:endParaRPr lang="en-GB" dirty="0"/>
          </a:p>
          <a:p>
            <a:r>
              <a:rPr lang="en-GB" dirty="0"/>
              <a:t>1.	you can actively engage your people in innovation, which is just a fancy word for the activities that seek to find better ways of delivering those benefits and capabilities .... to your clients </a:t>
            </a:r>
          </a:p>
          <a:p>
            <a:r>
              <a:rPr lang="en-GB" dirty="0"/>
              <a:t>2.	... And ... given that there are a whole bunch of displacement technologies coming … 3D printing, additive manufacturing, batteries, water batteries, sand batteries, industry 4... unlike Kodak and Blockbuster, you’ll know it’s time to change track.</a:t>
            </a:r>
          </a:p>
          <a:p>
            <a:endParaRPr lang="en-GB" dirty="0"/>
          </a:p>
          <a:p>
            <a:pPr defTabSz="924367">
              <a:defRPr/>
            </a:pPr>
            <a:r>
              <a:rPr lang="en-GB" dirty="0"/>
              <a:t>Once you have your WHY the next question is HOW will you go about developing this stuff?  </a:t>
            </a:r>
          </a:p>
          <a:p>
            <a:endParaRPr lang="en-GB" dirty="0"/>
          </a:p>
        </p:txBody>
      </p:sp>
    </p:spTree>
    <p:extLst>
      <p:ext uri="{BB962C8B-B14F-4D97-AF65-F5344CB8AC3E}">
        <p14:creationId xmlns:p14="http://schemas.microsoft.com/office/powerpoint/2010/main" val="1831447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pPr>
              <a:spcBef>
                <a:spcPts val="0"/>
              </a:spcBef>
              <a:spcAft>
                <a:spcPts val="0"/>
              </a:spcAft>
            </a:pPr>
            <a:r>
              <a:rPr lang="en-GB" sz="1000" dirty="0">
                <a:latin typeface="Arial" panose="020B0604020202020204" pitchFamily="34" charset="0"/>
                <a:cs typeface="Arial" panose="020B0604020202020204" pitchFamily="34" charset="0"/>
              </a:rPr>
              <a:t>There is no one right way to do this. While there are some guidelines, every company has its own story .…but a process that seems to work is: </a:t>
            </a:r>
          </a:p>
          <a:p>
            <a:pPr>
              <a:spcBef>
                <a:spcPts val="0"/>
              </a:spcBef>
              <a:spcAft>
                <a:spcPts val="0"/>
              </a:spcAft>
            </a:pPr>
            <a:endParaRPr lang="en-GB" sz="1000" dirty="0">
              <a:latin typeface="Arial" panose="020B0604020202020204" pitchFamily="34" charset="0"/>
              <a:ea typeface="Times New Roman" panose="02020603050405020304" pitchFamily="18" charset="0"/>
              <a:cs typeface="Arial" panose="020B0604020202020204" pitchFamily="34" charset="0"/>
            </a:endParaRPr>
          </a:p>
          <a:p>
            <a:pPr indent="-346638">
              <a:spcBef>
                <a:spcPts val="0"/>
              </a:spcBef>
              <a:spcAft>
                <a:spcPts val="0"/>
              </a:spcAft>
              <a:buFont typeface="Symbol" panose="05050102010706020507" pitchFamily="18" charset="2"/>
              <a:buChar char=""/>
            </a:pPr>
            <a:r>
              <a:rPr lang="en-GB" sz="1000" dirty="0">
                <a:latin typeface="Arial" panose="020B0604020202020204" pitchFamily="34" charset="0"/>
                <a:ea typeface="Times New Roman" panose="02020603050405020304" pitchFamily="18" charset="0"/>
                <a:cs typeface="Arial" panose="020B0604020202020204" pitchFamily="34" charset="0"/>
              </a:rPr>
              <a:t>Create a team …but initially work individually…</a:t>
            </a:r>
          </a:p>
          <a:p>
            <a:pPr indent="-346638">
              <a:spcBef>
                <a:spcPts val="0"/>
              </a:spcBef>
              <a:spcAft>
                <a:spcPts val="0"/>
              </a:spcAft>
              <a:buFont typeface="Symbol" panose="05050102010706020507" pitchFamily="18" charset="2"/>
              <a:buChar char=""/>
            </a:pPr>
            <a:r>
              <a:rPr lang="en-GB" sz="1000" dirty="0">
                <a:latin typeface="Arial" panose="020B0604020202020204" pitchFamily="34" charset="0"/>
                <a:ea typeface="Times New Roman" panose="02020603050405020304" pitchFamily="18" charset="0"/>
                <a:cs typeface="Arial" panose="020B0604020202020204" pitchFamily="34" charset="0"/>
              </a:rPr>
              <a:t>Study (think hard ... don’t simply review what you do and who you do it for ... but </a:t>
            </a:r>
            <a:r>
              <a:rPr lang="en-GB" sz="1000" i="1" dirty="0">
                <a:latin typeface="Arial" panose="020B0604020202020204" pitchFamily="34" charset="0"/>
                <a:ea typeface="Times New Roman" panose="02020603050405020304" pitchFamily="18" charset="0"/>
                <a:cs typeface="Arial" panose="020B0604020202020204" pitchFamily="34" charset="0"/>
              </a:rPr>
              <a:t>really</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i="1" dirty="0">
                <a:latin typeface="Arial" panose="020B0604020202020204" pitchFamily="34" charset="0"/>
                <a:ea typeface="Times New Roman" panose="02020603050405020304" pitchFamily="18" charset="0"/>
                <a:cs typeface="Arial" panose="020B0604020202020204" pitchFamily="34" charset="0"/>
              </a:rPr>
              <a:t>study what, why, how and who you do it for </a:t>
            </a:r>
            <a:r>
              <a:rPr lang="en-GB" sz="1000" dirty="0">
                <a:latin typeface="Arial" panose="020B0604020202020204" pitchFamily="34" charset="0"/>
                <a:ea typeface="Times New Roman" panose="02020603050405020304" pitchFamily="18"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indent="-346638">
              <a:spcBef>
                <a:spcPts val="0"/>
              </a:spcBef>
              <a:spcAft>
                <a:spcPts val="0"/>
              </a:spcAft>
              <a:buFont typeface="Symbol" panose="05050102010706020507" pitchFamily="18" charset="2"/>
              <a:buChar char=""/>
            </a:pPr>
            <a:r>
              <a:rPr lang="en-GB" sz="1000" dirty="0">
                <a:latin typeface="Arial" panose="020B0604020202020204" pitchFamily="34" charset="0"/>
                <a:ea typeface="Times New Roman" panose="02020603050405020304" pitchFamily="18" charset="0"/>
                <a:cs typeface="Arial" panose="020B0604020202020204" pitchFamily="34" charset="0"/>
              </a:rPr>
              <a:t>Mull the questions over … what should our mission be... What is our Vision and our Purpose .... what are our values?</a:t>
            </a:r>
            <a:endParaRPr lang="en-GB" sz="1000" dirty="0">
              <a:latin typeface="Arial" panose="020B0604020202020204" pitchFamily="34" charset="0"/>
              <a:cs typeface="Arial" panose="020B0604020202020204" pitchFamily="34" charset="0"/>
            </a:endParaRPr>
          </a:p>
          <a:p>
            <a:pPr indent="-346638">
              <a:spcBef>
                <a:spcPts val="0"/>
              </a:spcBef>
              <a:spcAft>
                <a:spcPts val="0"/>
              </a:spcAft>
              <a:buFont typeface="Symbol" panose="05050102010706020507" pitchFamily="18" charset="2"/>
              <a:buChar char=""/>
            </a:pPr>
            <a:r>
              <a:rPr lang="en-GB" sz="1000" dirty="0">
                <a:latin typeface="Arial" panose="020B0604020202020204" pitchFamily="34" charset="0"/>
                <a:ea typeface="Times New Roman" panose="02020603050405020304" pitchFamily="18" charset="0"/>
                <a:cs typeface="Arial" panose="020B0604020202020204" pitchFamily="34" charset="0"/>
              </a:rPr>
              <a:t>Jot your ideas down </a:t>
            </a:r>
            <a:endParaRPr lang="en-GB" sz="1000" dirty="0">
              <a:latin typeface="Arial" panose="020B0604020202020204" pitchFamily="34" charset="0"/>
              <a:cs typeface="Arial" panose="020B0604020202020204" pitchFamily="34" charset="0"/>
            </a:endParaRPr>
          </a:p>
          <a:p>
            <a:pPr indent="-346638">
              <a:spcBef>
                <a:spcPts val="0"/>
              </a:spcBef>
              <a:spcAft>
                <a:spcPts val="0"/>
              </a:spcAft>
              <a:buFont typeface="Symbol" panose="05050102010706020507" pitchFamily="18" charset="2"/>
              <a:buChar char=""/>
            </a:pPr>
            <a:r>
              <a:rPr lang="en-GB" sz="1000" dirty="0">
                <a:latin typeface="Arial" panose="020B0604020202020204" pitchFamily="34" charset="0"/>
                <a:ea typeface="Times New Roman" panose="02020603050405020304" pitchFamily="18" charset="0"/>
                <a:cs typeface="Arial" panose="020B0604020202020204" pitchFamily="34" charset="0"/>
              </a:rPr>
              <a:t>Throw out your ideas and discuss them …ask staff, clients, suppliers, family, friends </a:t>
            </a:r>
            <a:endParaRPr lang="en-GB" sz="1000" dirty="0">
              <a:latin typeface="Arial" panose="020B0604020202020204" pitchFamily="34" charset="0"/>
              <a:cs typeface="Arial" panose="020B0604020202020204" pitchFamily="34" charset="0"/>
            </a:endParaRPr>
          </a:p>
          <a:p>
            <a:pPr indent="-346638">
              <a:spcBef>
                <a:spcPts val="0"/>
              </a:spcBef>
              <a:spcAft>
                <a:spcPts val="0"/>
              </a:spcAft>
              <a:buFont typeface="Symbol" panose="05050102010706020507" pitchFamily="18" charset="2"/>
              <a:buChar char=""/>
            </a:pPr>
            <a:r>
              <a:rPr lang="en-GB" sz="1000" dirty="0">
                <a:latin typeface="Arial" panose="020B0604020202020204" pitchFamily="34" charset="0"/>
                <a:ea typeface="Times New Roman" panose="02020603050405020304" pitchFamily="18" charset="0"/>
                <a:cs typeface="Arial" panose="020B0604020202020204" pitchFamily="34" charset="0"/>
              </a:rPr>
              <a:t>Shortlist … your individual ideas for group discussion </a:t>
            </a:r>
            <a:endParaRPr lang="en-GB" sz="1000" dirty="0">
              <a:latin typeface="Arial" panose="020B0604020202020204" pitchFamily="34" charset="0"/>
              <a:cs typeface="Arial" panose="020B0604020202020204" pitchFamily="34" charset="0"/>
            </a:endParaRPr>
          </a:p>
          <a:p>
            <a:pPr indent="-346638">
              <a:spcBef>
                <a:spcPts val="0"/>
              </a:spcBef>
              <a:spcAft>
                <a:spcPts val="0"/>
              </a:spcAft>
              <a:buFont typeface="Symbol" panose="05050102010706020507" pitchFamily="18" charset="2"/>
              <a:buChar char=""/>
            </a:pPr>
            <a:r>
              <a:rPr lang="en-GB" sz="1000" dirty="0">
                <a:latin typeface="Arial" panose="020B0604020202020204" pitchFamily="34" charset="0"/>
                <a:ea typeface="Times New Roman" panose="02020603050405020304" pitchFamily="18" charset="0"/>
                <a:cs typeface="Arial" panose="020B0604020202020204" pitchFamily="34" charset="0"/>
              </a:rPr>
              <a:t>Regroup as a team and read aloud what you’ve got so far</a:t>
            </a:r>
            <a:endParaRPr lang="en-GB" sz="1000" dirty="0">
              <a:latin typeface="Arial" panose="020B0604020202020204" pitchFamily="34" charset="0"/>
              <a:cs typeface="Arial" panose="020B0604020202020204" pitchFamily="34" charset="0"/>
            </a:endParaRPr>
          </a:p>
          <a:p>
            <a:pPr indent="-346638">
              <a:spcBef>
                <a:spcPts val="0"/>
              </a:spcBef>
              <a:spcAft>
                <a:spcPts val="0"/>
              </a:spcAft>
              <a:buFont typeface="Symbol" panose="05050102010706020507" pitchFamily="18" charset="2"/>
              <a:buChar char=""/>
            </a:pPr>
            <a:r>
              <a:rPr lang="en-GB" sz="1000" dirty="0">
                <a:latin typeface="Arial" panose="020B0604020202020204" pitchFamily="34" charset="0"/>
                <a:ea typeface="Times New Roman" panose="02020603050405020304" pitchFamily="18" charset="0"/>
                <a:cs typeface="Arial" panose="020B0604020202020204" pitchFamily="34" charset="0"/>
              </a:rPr>
              <a:t>Then it’s a case of refine and repeat </a:t>
            </a:r>
          </a:p>
          <a:p>
            <a:pPr indent="-346638">
              <a:spcBef>
                <a:spcPts val="0"/>
              </a:spcBef>
              <a:spcAft>
                <a:spcPts val="0"/>
              </a:spcAft>
              <a:buFont typeface="Symbol" panose="05050102010706020507" pitchFamily="18" charset="2"/>
              <a:buChar char=""/>
            </a:pPr>
            <a:r>
              <a:rPr lang="en-GB" sz="1000" dirty="0" err="1">
                <a:latin typeface="Arial" panose="020B0604020202020204" pitchFamily="34" charset="0"/>
                <a:ea typeface="Times New Roman" panose="02020603050405020304" pitchFamily="18" charset="0"/>
                <a:cs typeface="Arial" panose="020B0604020202020204" pitchFamily="34" charset="0"/>
              </a:rPr>
              <a:t>Finallily</a:t>
            </a:r>
            <a:r>
              <a:rPr lang="en-GB" sz="1000" dirty="0">
                <a:latin typeface="Arial" panose="020B0604020202020204" pitchFamily="34" charset="0"/>
                <a:ea typeface="Times New Roman" panose="02020603050405020304" pitchFamily="18" charset="0"/>
                <a:cs typeface="Arial" panose="020B0604020202020204" pitchFamily="34" charset="0"/>
              </a:rPr>
              <a:t> ... Let it settle …sit on our list for a few months and refine again</a:t>
            </a:r>
            <a:endParaRPr lang="en-GB" sz="1000" dirty="0">
              <a:latin typeface="Arial" panose="020B0604020202020204" pitchFamily="34" charset="0"/>
              <a:cs typeface="Arial" panose="020B0604020202020204" pitchFamily="34" charset="0"/>
            </a:endParaRPr>
          </a:p>
          <a:p>
            <a:pPr>
              <a:spcBef>
                <a:spcPts val="0"/>
              </a:spcBef>
              <a:spcAft>
                <a:spcPts val="0"/>
              </a:spcAft>
            </a:pPr>
            <a:endParaRPr lang="en-GB" sz="1000" dirty="0">
              <a:latin typeface="Arial" panose="020B0604020202020204" pitchFamily="34" charset="0"/>
              <a:cs typeface="Arial" panose="020B0604020202020204" pitchFamily="34" charset="0"/>
            </a:endParaRPr>
          </a:p>
          <a:p>
            <a:pPr>
              <a:spcBef>
                <a:spcPts val="0"/>
              </a:spcBef>
              <a:spcAft>
                <a:spcPts val="0"/>
              </a:spcAft>
            </a:pPr>
            <a:r>
              <a:rPr lang="en-GB" sz="1000" dirty="0">
                <a:latin typeface="Arial" panose="020B0604020202020204" pitchFamily="34" charset="0"/>
                <a:ea typeface="Times New Roman" panose="02020603050405020304" pitchFamily="18" charset="0"/>
                <a:cs typeface="Arial" panose="020B0604020202020204" pitchFamily="34" charset="0"/>
              </a:rPr>
              <a:t>And, there are some questions that might be useful to guide you</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37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pPr>
              <a:lnSpc>
                <a:spcPct val="107000"/>
              </a:lnSpc>
              <a:spcBef>
                <a:spcPts val="910"/>
              </a:spcBef>
              <a:spcAft>
                <a:spcPts val="0"/>
              </a:spcAft>
            </a:pPr>
            <a:r>
              <a:rPr lang="en-GB" sz="1000" dirty="0">
                <a:latin typeface="Arial" panose="020B0604020202020204" pitchFamily="34" charset="0"/>
                <a:ea typeface="Times New Roman" panose="02020603050405020304" pitchFamily="18" charset="0"/>
                <a:cs typeface="Arial" panose="020B0604020202020204" pitchFamily="34" charset="0"/>
              </a:rPr>
              <a:t>…there are others in the “how to” document you’ll be sent following the webinar:</a:t>
            </a:r>
          </a:p>
          <a:p>
            <a:pPr>
              <a:lnSpc>
                <a:spcPct val="107000"/>
              </a:lnSpc>
              <a:spcBef>
                <a:spcPts val="910"/>
              </a:spcBef>
              <a:spcAft>
                <a:spcPts val="0"/>
              </a:spcAft>
            </a:pPr>
            <a:endParaRPr lang="en-GB"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910"/>
              </a:spcBef>
              <a:spcAft>
                <a:spcPts val="0"/>
              </a:spcAft>
            </a:pPr>
            <a:r>
              <a:rPr lang="en-GB" sz="1000" dirty="0">
                <a:latin typeface="Arial" panose="020B0604020202020204" pitchFamily="34" charset="0"/>
                <a:ea typeface="Calibri" panose="020F0502020204030204" pitchFamily="34" charset="0"/>
                <a:cs typeface="Arial" panose="020B0604020202020204" pitchFamily="34" charset="0"/>
              </a:rPr>
              <a:t>Incidentally, the “how to” takes you though this process with examples and exercises to undertake both individually and as part of a team </a:t>
            </a:r>
          </a:p>
          <a:p>
            <a:pPr>
              <a:lnSpc>
                <a:spcPct val="107000"/>
              </a:lnSpc>
              <a:spcBef>
                <a:spcPts val="910"/>
              </a:spcBef>
              <a:spcAft>
                <a:spcPts val="0"/>
              </a:spcAft>
            </a:pPr>
            <a:endParaRPr lang="en-GB"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910"/>
              </a:spcBef>
              <a:spcAft>
                <a:spcPts val="0"/>
              </a:spcAft>
            </a:pPr>
            <a:r>
              <a:rPr lang="en-GB" sz="1000" dirty="0">
                <a:latin typeface="Arial" panose="020B0604020202020204" pitchFamily="34" charset="0"/>
                <a:ea typeface="Calibri" panose="020F0502020204030204" pitchFamily="34" charset="0"/>
                <a:cs typeface="Arial" panose="020B0604020202020204" pitchFamily="34" charset="0"/>
              </a:rPr>
              <a:t>So, …it includes these and other questions </a:t>
            </a:r>
          </a:p>
          <a:p>
            <a:pPr>
              <a:lnSpc>
                <a:spcPct val="107000"/>
              </a:lnSpc>
              <a:spcBef>
                <a:spcPts val="910"/>
              </a:spcBef>
              <a:spcAft>
                <a:spcPts val="0"/>
              </a:spcAft>
            </a:pPr>
            <a:r>
              <a:rPr lang="en-GB" sz="1000" dirty="0">
                <a:latin typeface="Arial" panose="020B0604020202020204" pitchFamily="34" charset="0"/>
                <a:ea typeface="Times New Roman" panose="02020603050405020304" pitchFamily="18" charset="0"/>
                <a:cs typeface="Arial" panose="020B0604020202020204" pitchFamily="34" charset="0"/>
              </a:rPr>
              <a:t> </a:t>
            </a:r>
            <a:endParaRPr lang="en-GB" sz="1000" dirty="0">
              <a:latin typeface="Arial" panose="020B0604020202020204" pitchFamily="34" charset="0"/>
              <a:ea typeface="Calibri" panose="020F0502020204030204" pitchFamily="34" charset="0"/>
              <a:cs typeface="Arial" panose="020B0604020202020204" pitchFamily="34" charset="0"/>
            </a:endParaRPr>
          </a:p>
          <a:p>
            <a:pPr marL="346638" indent="-346638">
              <a:spcBef>
                <a:spcPts val="910"/>
              </a:spcBef>
              <a:spcAft>
                <a:spcPts val="0"/>
              </a:spcAft>
              <a:buFont typeface="Symbol" panose="05050102010706020507" pitchFamily="18" charset="2"/>
              <a:buChar char=""/>
            </a:pPr>
            <a:r>
              <a:rPr lang="en-GB" sz="1000" dirty="0">
                <a:latin typeface="Arial" panose="020B0604020202020204" pitchFamily="34" charset="0"/>
                <a:ea typeface="Times New Roman" panose="02020603050405020304" pitchFamily="18" charset="0"/>
                <a:cs typeface="Arial" panose="020B0604020202020204" pitchFamily="34" charset="0"/>
              </a:rPr>
              <a:t>Is this something that’s likely to be long lived… will we still believe it in 5 years? 10 years?</a:t>
            </a:r>
            <a:endParaRPr lang="en-GB" sz="1000" dirty="0">
              <a:latin typeface="Arial" panose="020B0604020202020204" pitchFamily="34" charset="0"/>
              <a:cs typeface="Arial" panose="020B0604020202020204" pitchFamily="34" charset="0"/>
            </a:endParaRPr>
          </a:p>
          <a:p>
            <a:pPr marL="346638" indent="-346638">
              <a:spcBef>
                <a:spcPts val="910"/>
              </a:spcBef>
              <a:spcAft>
                <a:spcPts val="0"/>
              </a:spcAft>
              <a:buFont typeface="Symbol" panose="05050102010706020507" pitchFamily="18" charset="2"/>
              <a:buChar char=""/>
            </a:pPr>
            <a:r>
              <a:rPr lang="en-GB" sz="1000" dirty="0">
                <a:latin typeface="Arial" panose="020B0604020202020204" pitchFamily="34" charset="0"/>
                <a:ea typeface="Times New Roman" panose="02020603050405020304" pitchFamily="18" charset="0"/>
                <a:cs typeface="Arial" panose="020B0604020202020204" pitchFamily="34" charset="0"/>
              </a:rPr>
              <a:t>Is this something that we are willing to hire on?</a:t>
            </a:r>
            <a:endParaRPr lang="en-GB" sz="1000" dirty="0">
              <a:latin typeface="Arial" panose="020B0604020202020204" pitchFamily="34" charset="0"/>
              <a:cs typeface="Arial" panose="020B0604020202020204" pitchFamily="34" charset="0"/>
            </a:endParaRPr>
          </a:p>
          <a:p>
            <a:pPr marL="346638" indent="-346638">
              <a:spcBef>
                <a:spcPts val="910"/>
              </a:spcBef>
              <a:spcAft>
                <a:spcPts val="0"/>
              </a:spcAft>
              <a:buFont typeface="Symbol" panose="05050102010706020507" pitchFamily="18" charset="2"/>
              <a:buChar char=""/>
            </a:pPr>
            <a:r>
              <a:rPr lang="en-GB" sz="1000" dirty="0">
                <a:latin typeface="Arial" panose="020B0604020202020204" pitchFamily="34" charset="0"/>
                <a:ea typeface="Times New Roman" panose="02020603050405020304" pitchFamily="18" charset="0"/>
                <a:cs typeface="Arial" panose="020B0604020202020204" pitchFamily="34" charset="0"/>
              </a:rPr>
              <a:t>Perhaps more critically, is it something that we are willing to fire on?</a:t>
            </a:r>
          </a:p>
          <a:p>
            <a:pPr marL="346638" indent="-346638">
              <a:spcBef>
                <a:spcPts val="910"/>
              </a:spcBef>
              <a:spcAft>
                <a:spcPts val="0"/>
              </a:spcAft>
              <a:buFont typeface="Symbol" panose="05050102010706020507" pitchFamily="18" charset="2"/>
              <a:buChar char=""/>
            </a:pPr>
            <a:endParaRPr lang="en-GB" sz="10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879394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pPr defTabSz="924367">
              <a:defRPr/>
            </a:pPr>
            <a:r>
              <a:rPr lang="en-GB" dirty="0"/>
              <a:t>What we are </a:t>
            </a:r>
            <a:r>
              <a:rPr lang="en-GB" dirty="0">
                <a:latin typeface="Arial" panose="020B0604020202020204" pitchFamily="34" charset="0"/>
              </a:rPr>
              <a:t>looking to do is create a small number of powerful mission, vision, values and purpose statements that, taken together, become your North Star… your guiding light </a:t>
            </a:r>
            <a:endParaRPr lang="en-GB" dirty="0">
              <a:effectLst/>
            </a:endParaRPr>
          </a:p>
          <a:p>
            <a:endParaRPr lang="en-GB" dirty="0"/>
          </a:p>
          <a:p>
            <a:r>
              <a:rPr lang="en-GB" dirty="0"/>
              <a:t>Any crisis will bring a nations… or a company’s … values to the fore, stress levels are raised, processes falter, attention is diverted … you need a guiding light </a:t>
            </a:r>
          </a:p>
          <a:p>
            <a:endParaRPr lang="en-GB" dirty="0"/>
          </a:p>
          <a:p>
            <a:pPr defTabSz="924367">
              <a:defRPr/>
            </a:pPr>
            <a:r>
              <a:rPr lang="en-GB" dirty="0"/>
              <a:t>The Corona Crunch and the cost of living crisis provides an opportunity, and a trigger, for construction companies to ground themselves in their purpose — that is, to focus intensely on the core questions:</a:t>
            </a:r>
          </a:p>
        </p:txBody>
      </p:sp>
    </p:spTree>
    <p:extLst>
      <p:ext uri="{BB962C8B-B14F-4D97-AF65-F5344CB8AC3E}">
        <p14:creationId xmlns:p14="http://schemas.microsoft.com/office/powerpoint/2010/main" val="3207334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sz="1000" dirty="0">
                <a:latin typeface="Arial" panose="020B0604020202020204" pitchFamily="34" charset="0"/>
                <a:cs typeface="Arial" panose="020B0604020202020204" pitchFamily="34" charset="0"/>
              </a:rPr>
              <a:t>Why do we exist? ....Why are we here? Most critically …Whose needs are we here to meet?</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Leadership plays a critical role in answering these questions and, more importantly, in delivering on the promise inherent in them</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People …and not just millennials… want to work for companies with missions and business philosophies that resonate with them intellectually and emotionally</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We fundamentally believe that the core question any organization must answer when communicating its purpose starts with its customers: That is, what are the needs that the company is being paid to meet?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Considering the challenges facing companies right now </a:t>
            </a:r>
            <a:r>
              <a:rPr lang="en-GB" sz="1000" i="1" dirty="0">
                <a:latin typeface="Arial" panose="020B0604020202020204" pitchFamily="34" charset="0"/>
                <a:cs typeface="Arial" panose="020B0604020202020204" pitchFamily="34" charset="0"/>
              </a:rPr>
              <a:t>(manufacturing— including boosting the production of vital goods at a time of duress and stress — </a:t>
            </a:r>
            <a:r>
              <a:rPr lang="en-GB" sz="1000" dirty="0">
                <a:latin typeface="Arial" panose="020B0604020202020204" pitchFamily="34" charset="0"/>
                <a:cs typeface="Arial" panose="020B0604020202020204" pitchFamily="34" charset="0"/>
              </a:rPr>
              <a:t>alignment between employee purpose and organizational purpose is crucial. Employees need to see why they should continue to show up to work amid such difficult circumstances</a:t>
            </a:r>
          </a:p>
          <a:p>
            <a:endParaRPr lang="en-GB" sz="1000" dirty="0">
              <a:latin typeface="Arial" panose="020B0604020202020204" pitchFamily="34" charset="0"/>
              <a:cs typeface="Arial" panose="020B0604020202020204" pitchFamily="34" charset="0"/>
            </a:endParaRPr>
          </a:p>
          <a:p>
            <a:pPr defTabSz="924367">
              <a:defRPr/>
            </a:pPr>
            <a:r>
              <a:rPr lang="en-GB" sz="1000" dirty="0">
                <a:latin typeface="Arial" panose="020B0604020202020204" pitchFamily="34" charset="0"/>
                <a:cs typeface="Arial" panose="020B0604020202020204" pitchFamily="34" charset="0"/>
              </a:rPr>
              <a:t>For centuries, theologians and philosophers have told us that seeking meaning is central to human experience…so it should actually be no surprise at all that Sinek’s TED talk …start with Why… is the third-most-watched TED Talk of all time. </a:t>
            </a:r>
          </a:p>
          <a:p>
            <a:endParaRPr lang="en-GB" dirty="0"/>
          </a:p>
        </p:txBody>
      </p:sp>
    </p:spTree>
    <p:extLst>
      <p:ext uri="{BB962C8B-B14F-4D97-AF65-F5344CB8AC3E}">
        <p14:creationId xmlns:p14="http://schemas.microsoft.com/office/powerpoint/2010/main" val="3720090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dirty="0"/>
              <a:t>The events of today and the last few years have plunged many companies into a big and unsuspecting hole, we may be uncertain, our people may be uncertain so ...</a:t>
            </a:r>
          </a:p>
          <a:p>
            <a:endParaRPr lang="en-GB" dirty="0"/>
          </a:p>
          <a:p>
            <a:pPr defTabSz="924367">
              <a:defRPr/>
            </a:pPr>
            <a:r>
              <a:rPr lang="en-GB" dirty="0"/>
              <a:t>… we are going to need to </a:t>
            </a:r>
          </a:p>
          <a:p>
            <a:endParaRPr lang="en-GB" dirty="0"/>
          </a:p>
          <a:p>
            <a:pPr marL="173319" indent="-173319">
              <a:buFont typeface="Arial" panose="020B0604020202020204" pitchFamily="34" charset="0"/>
              <a:buChar char="•"/>
            </a:pPr>
            <a:r>
              <a:rPr lang="en-GB" dirty="0"/>
              <a:t>Continue to reassure some of our battered and fragile people </a:t>
            </a:r>
          </a:p>
          <a:p>
            <a:pPr marL="173319" indent="-173319">
              <a:buFont typeface="Arial" panose="020B0604020202020204" pitchFamily="34" charset="0"/>
              <a:buChar char="•"/>
            </a:pPr>
            <a:r>
              <a:rPr lang="en-GB" dirty="0"/>
              <a:t>Rescue and re-engage some of our customers </a:t>
            </a:r>
          </a:p>
          <a:p>
            <a:pPr marL="173319" indent="-173319">
              <a:buFont typeface="Arial" panose="020B0604020202020204" pitchFamily="34" charset="0"/>
              <a:buChar char="•"/>
            </a:pPr>
            <a:r>
              <a:rPr lang="en-GB" dirty="0"/>
              <a:t>Resurrect our finances, rebuild our balance sheets and pay off bank loans … but your people don’t care about that </a:t>
            </a:r>
          </a:p>
          <a:p>
            <a:endParaRPr lang="en-GB" dirty="0"/>
          </a:p>
          <a:p>
            <a:endParaRPr lang="en-GB" dirty="0"/>
          </a:p>
        </p:txBody>
      </p:sp>
    </p:spTree>
    <p:extLst>
      <p:ext uri="{BB962C8B-B14F-4D97-AF65-F5344CB8AC3E}">
        <p14:creationId xmlns:p14="http://schemas.microsoft.com/office/powerpoint/2010/main" val="874638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dirty="0"/>
              <a:t>Staff are motivated to do their best work because of the role the company plays overall, not because it maximizes the wealth of a few directors, or in the case of quoted companies often thousands of nameless shareholders.  </a:t>
            </a:r>
          </a:p>
          <a:p>
            <a:endParaRPr lang="en-GB" dirty="0"/>
          </a:p>
          <a:p>
            <a:r>
              <a:rPr lang="en-GB" dirty="0"/>
              <a:t>If you get this right they will …and they will want to …care about doing a good job for your customers</a:t>
            </a:r>
          </a:p>
          <a:p>
            <a:endParaRPr lang="en-GB" dirty="0"/>
          </a:p>
          <a:p>
            <a:pPr marL="173319" indent="-173319">
              <a:buFont typeface="Arial" panose="020B0604020202020204" pitchFamily="34" charset="0"/>
              <a:buChar char="•"/>
            </a:pPr>
            <a:r>
              <a:rPr lang="en-GB" dirty="0"/>
              <a:t>Give them a North Star to aim at</a:t>
            </a:r>
          </a:p>
          <a:p>
            <a:pPr marL="173319" indent="-173319">
              <a:buFont typeface="Arial" panose="020B0604020202020204" pitchFamily="34" charset="0"/>
              <a:buChar char="•"/>
            </a:pPr>
            <a:r>
              <a:rPr lang="en-GB" dirty="0"/>
              <a:t>Give them framework to behave within and </a:t>
            </a:r>
          </a:p>
          <a:p>
            <a:pPr marL="173319" indent="-173319">
              <a:buFont typeface="Arial" panose="020B0604020202020204" pitchFamily="34" charset="0"/>
              <a:buChar char="•"/>
            </a:pPr>
            <a:r>
              <a:rPr lang="en-GB" dirty="0"/>
              <a:t>Unleash their potential </a:t>
            </a:r>
          </a:p>
          <a:p>
            <a:pPr marL="173319" indent="-173319">
              <a:buFont typeface="Arial" panose="020B0604020202020204" pitchFamily="34" charset="0"/>
              <a:buChar char="•"/>
            </a:pPr>
            <a:endParaRPr lang="en-GB" dirty="0"/>
          </a:p>
          <a:p>
            <a:r>
              <a:rPr lang="en-GB" dirty="0"/>
              <a:t>Like Churchill and Kennedy before us and Zelensky now ....we can galvanise and inspire our troops to help us help others and restore the battered fabric of the construction sector. </a:t>
            </a:r>
          </a:p>
          <a:p>
            <a:endParaRPr lang="en-GB" dirty="0"/>
          </a:p>
          <a:p>
            <a:endParaRPr lang="en-GB" dirty="0"/>
          </a:p>
        </p:txBody>
      </p:sp>
    </p:spTree>
    <p:extLst>
      <p:ext uri="{BB962C8B-B14F-4D97-AF65-F5344CB8AC3E}">
        <p14:creationId xmlns:p14="http://schemas.microsoft.com/office/powerpoint/2010/main" val="22220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1263650"/>
            <a:ext cx="4548187" cy="3411538"/>
          </a:xfrm>
          <a:prstGeom prst="rect">
            <a:avLst/>
          </a:prstGeom>
          <a:noFill/>
          <a:ln w="12700">
            <a:solidFill>
              <a:prstClr val="black"/>
            </a:solidFill>
          </a:ln>
        </p:spPr>
      </p:sp>
      <p:sp>
        <p:nvSpPr>
          <p:cNvPr id="3" name="Notes Placeholder 2"/>
          <p:cNvSpPr>
            <a:spLocks noGrp="1"/>
          </p:cNvSpPr>
          <p:nvPr>
            <p:ph type="body" idx="1"/>
          </p:nvPr>
        </p:nvSpPr>
        <p:spPr>
          <a:xfrm>
            <a:off x="697982" y="4866652"/>
            <a:ext cx="5587110" cy="3980631"/>
          </a:xfrm>
          <a:prstGeom prst="rect">
            <a:avLst/>
          </a:prstGeom>
        </p:spPr>
        <p:txBody>
          <a:bodyPr lIns="93445" tIns="46722" rIns="93445" bIns="46722"/>
          <a:lstStyle/>
          <a:p>
            <a:pPr defTabSz="944628">
              <a:defRPr/>
            </a:pPr>
            <a:r>
              <a:rPr lang="en-GB" dirty="0"/>
              <a:t>... you’ll be sent an email shortly with access to the slide deck and our resources document which details all sorts of templates, examples, questionnaires that we can make available .... at the drop of a hat ... around a variety of issues... have a look through it if you need anything before the next webinar let us know... </a:t>
            </a:r>
          </a:p>
          <a:p>
            <a:pPr defTabSz="944628">
              <a:defRPr/>
            </a:pPr>
            <a:endParaRPr lang="en-GB" dirty="0"/>
          </a:p>
          <a:p>
            <a:r>
              <a:rPr lang="en-GB" dirty="0"/>
              <a:t>So …</a:t>
            </a:r>
            <a:r>
              <a:rPr lang="en-GB" dirty="0" err="1"/>
              <a:t>whats</a:t>
            </a:r>
            <a:r>
              <a:rPr lang="en-GB" dirty="0"/>
              <a:t> next? </a:t>
            </a:r>
          </a:p>
          <a:p>
            <a:endParaRPr lang="en-GB" dirty="0"/>
          </a:p>
          <a:p>
            <a:pPr defTabSz="944628">
              <a:defRPr/>
            </a:pPr>
            <a:r>
              <a:rPr lang="en-GB" dirty="0"/>
              <a:t>It could be you want to talk ... Lets agree a time for a video or phone call – either as a one to one or a conference call</a:t>
            </a:r>
          </a:p>
          <a:p>
            <a:r>
              <a:rPr lang="en-GB" dirty="0"/>
              <a:t>You might like to take it from here on your own </a:t>
            </a:r>
          </a:p>
          <a:p>
            <a:r>
              <a:rPr lang="en-GB" dirty="0"/>
              <a:t>You might simply want to know about future webinars</a:t>
            </a:r>
          </a:p>
          <a:p>
            <a:endParaRPr lang="en-GB" dirty="0"/>
          </a:p>
          <a:p>
            <a:r>
              <a:rPr lang="en-GB" dirty="0"/>
              <a:t>But the first port of call is probably the download...</a:t>
            </a:r>
          </a:p>
        </p:txBody>
      </p:sp>
    </p:spTree>
    <p:extLst>
      <p:ext uri="{BB962C8B-B14F-4D97-AF65-F5344CB8AC3E}">
        <p14:creationId xmlns:p14="http://schemas.microsoft.com/office/powerpoint/2010/main" val="1646831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bwMode="auto">
          <a:xfrm>
            <a:off x="963613" y="757238"/>
            <a:ext cx="5057775" cy="3792537"/>
          </a:xfrm>
          <a:prstGeom prst="rect">
            <a:avLst/>
          </a:prstGeom>
          <a:solidFill>
            <a:srgbClr val="FFFFFF"/>
          </a:solidFill>
          <a:ln>
            <a:solidFill>
              <a:srgbClr val="000000"/>
            </a:solidFill>
            <a:miter lim="800000"/>
            <a:headEnd/>
            <a:tailEnd/>
          </a:ln>
        </p:spPr>
      </p:sp>
      <p:sp>
        <p:nvSpPr>
          <p:cNvPr id="438275" name="Rectangle 3"/>
          <p:cNvSpPr>
            <a:spLocks noGrp="1" noChangeArrowheads="1"/>
          </p:cNvSpPr>
          <p:nvPr>
            <p:ph type="body" idx="1"/>
          </p:nvPr>
        </p:nvSpPr>
        <p:spPr bwMode="auto">
          <a:xfrm>
            <a:off x="699613" y="4802751"/>
            <a:ext cx="5583849" cy="4550480"/>
          </a:xfrm>
          <a:prstGeom prst="rect">
            <a:avLst/>
          </a:prstGeom>
          <a:solidFill>
            <a:srgbClr val="FFFFFF"/>
          </a:solidFill>
          <a:ln>
            <a:solidFill>
              <a:srgbClr val="000000"/>
            </a:solidFill>
            <a:miter lim="800000"/>
            <a:headEnd/>
            <a:tailEnd/>
          </a:ln>
        </p:spPr>
        <p:txBody>
          <a:bodyPr lIns="94453" tIns="47227" rIns="94453" bIns="47227"/>
          <a:lstStyle/>
          <a:p>
            <a:r>
              <a:rPr lang="en-GB" sz="1000" dirty="0"/>
              <a:t>As a reminder .... our purpose .... is to help you deliver ... better strategies ...better systems .... better measurement and engaged people delivering the all important .... better results ...</a:t>
            </a:r>
          </a:p>
          <a:p>
            <a:endParaRPr lang="en-GB" sz="1000" dirty="0"/>
          </a:p>
          <a:p>
            <a:r>
              <a:rPr lang="en-GB" sz="1000" dirty="0"/>
              <a:t>one final word thanks...  I’d also like to extend my appreciation to the sponsors …. ….</a:t>
            </a:r>
            <a:r>
              <a:rPr lang="en-GB" sz="1000" dirty="0" err="1"/>
              <a:t>Jarrovian</a:t>
            </a:r>
            <a:r>
              <a:rPr lang="en-GB" sz="1000" dirty="0"/>
              <a:t> Wealth .... Independent financial advisors specialising in owner managers ….  Good people to talk to …</a:t>
            </a:r>
          </a:p>
          <a:p>
            <a:endParaRPr lang="en-GB" sz="1000" dirty="0"/>
          </a:p>
          <a:p>
            <a:r>
              <a:rPr lang="en-GB" sz="1000" dirty="0"/>
              <a:t>Thank you for listening I hope it’s been helpful.</a:t>
            </a:r>
          </a:p>
          <a:p>
            <a:endParaRPr lang="en-GB" sz="1000" dirty="0"/>
          </a:p>
          <a:p>
            <a:endParaRPr lang="en-US" dirty="0"/>
          </a:p>
        </p:txBody>
      </p:sp>
    </p:spTree>
    <p:extLst>
      <p:ext uri="{BB962C8B-B14F-4D97-AF65-F5344CB8AC3E}">
        <p14:creationId xmlns:p14="http://schemas.microsoft.com/office/powerpoint/2010/main" val="136541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dirty="0"/>
              <a:t>More recently this top man...  Who I'm pretty confident ... Most of us would know pretty much nothing about  ... if it wasn't for recent events ... has risen to similar challenges ... and echoed the words of both Kennedy and Churchill </a:t>
            </a:r>
          </a:p>
          <a:p>
            <a:endParaRPr lang="en-GB" dirty="0"/>
          </a:p>
          <a:p>
            <a:pPr defTabSz="924367">
              <a:defRPr/>
            </a:pPr>
            <a:r>
              <a:rPr lang="en-GB" dirty="0"/>
              <a:t>All of them faced threats that have terrified and electrified them.  ... those same threats have also worked to galvanise them, as their people work to focus on a shared endeavour... a shared vision… that gave meaning to their lives ...</a:t>
            </a:r>
            <a:endParaRPr lang="en-US" dirty="0"/>
          </a:p>
          <a:p>
            <a:endParaRPr lang="en-GB" dirty="0"/>
          </a:p>
          <a:p>
            <a:pPr eaLnBrk="1" hangingPunct="1"/>
            <a:r>
              <a:rPr lang="en-US" dirty="0"/>
              <a:t>Good morning   … Thank you for joining me on todays constructing mission, vision and values… what’s the purpose? we</a:t>
            </a:r>
            <a:r>
              <a:rPr lang="en-GB" dirty="0"/>
              <a:t>b</a:t>
            </a:r>
            <a:r>
              <a:rPr lang="en-US" dirty="0" err="1"/>
              <a:t>inar</a:t>
            </a:r>
            <a:r>
              <a:rPr lang="en-US" dirty="0"/>
              <a:t> … </a:t>
            </a:r>
            <a:r>
              <a:rPr lang="en-GB" dirty="0"/>
              <a:t>the third in the </a:t>
            </a:r>
            <a:r>
              <a:rPr lang="en-US" dirty="0"/>
              <a:t>cycle of business </a:t>
            </a:r>
            <a:r>
              <a:rPr lang="en-GB" dirty="0"/>
              <a:t>series </a:t>
            </a:r>
            <a:r>
              <a:rPr lang="en-US" dirty="0"/>
              <a:t>… each of which has </a:t>
            </a:r>
            <a:r>
              <a:rPr lang="en-GB" dirty="0"/>
              <a:t>been developed </a:t>
            </a:r>
            <a:r>
              <a:rPr lang="en-US" dirty="0"/>
              <a:t>with the objective of helping ambitious owners and managers drive their construction company forward … </a:t>
            </a:r>
          </a:p>
          <a:p>
            <a:pPr eaLnBrk="1" hangingPunct="1"/>
            <a:endParaRPr lang="en-US" dirty="0"/>
          </a:p>
          <a:p>
            <a:pPr eaLnBrk="1" hangingPunct="1"/>
            <a:r>
              <a:rPr lang="en-US" dirty="0"/>
              <a:t>….My name is mark woods  …. I am a director of Statius …. And </a:t>
            </a:r>
          </a:p>
          <a:p>
            <a:endParaRPr lang="en-GB" dirty="0"/>
          </a:p>
        </p:txBody>
      </p:sp>
    </p:spTree>
    <p:extLst>
      <p:ext uri="{BB962C8B-B14F-4D97-AF65-F5344CB8AC3E}">
        <p14:creationId xmlns:p14="http://schemas.microsoft.com/office/powerpoint/2010/main" val="118338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bwMode="auto">
          <a:xfrm>
            <a:off x="939800" y="750888"/>
            <a:ext cx="5011738" cy="375761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Rectangle 3"/>
          <p:cNvSpPr>
            <a:spLocks noGrp="1" noChangeArrowheads="1"/>
          </p:cNvSpPr>
          <p:nvPr>
            <p:ph type="body" idx="1"/>
          </p:nvPr>
        </p:nvSpPr>
        <p:spPr bwMode="auto">
          <a:xfrm>
            <a:off x="690263" y="4758609"/>
            <a:ext cx="5509226" cy="45086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35" tIns="46718" rIns="93435" bIns="46718"/>
          <a:lstStyle/>
          <a:p>
            <a:pPr eaLnBrk="1" hangingPunct="1"/>
            <a:r>
              <a:rPr lang="en-GB" dirty="0"/>
              <a:t>… our mission is to help ambitious owners become great leaders …we want to help them and their team… improve the way in which their work works</a:t>
            </a:r>
          </a:p>
          <a:p>
            <a:pPr eaLnBrk="1" hangingPunct="1"/>
            <a:endParaRPr lang="en-GB" dirty="0"/>
          </a:p>
          <a:p>
            <a:pPr eaLnBrk="1" hangingPunct="1"/>
            <a:r>
              <a:rPr lang="en-GB" dirty="0"/>
              <a:t>…And to accommodate that ... As we work through this webinar .... and the series ...we will provide you with hopefully valuable collateral ... “How to” booklets, checklists, templates, examples, questionnaires ... Some of which we will work through during the webinar... All of which are detailed in our resources booklet which we will make available at the end of this webinar...</a:t>
            </a:r>
          </a:p>
          <a:p>
            <a:pPr eaLnBrk="1" hangingPunct="1"/>
            <a:endParaRPr lang="en-GB" dirty="0"/>
          </a:p>
          <a:p>
            <a:pPr eaLnBrk="1" hangingPunct="1"/>
            <a:r>
              <a:rPr lang="en-GB" dirty="0"/>
              <a:t>And we believe the things we do... should act as a lubricant….we want to work with you to improve ... and smooth .... how your work works … we want to help you generate and deliver ...</a:t>
            </a:r>
          </a:p>
          <a:p>
            <a:pPr eaLnBrk="1" hangingPunct="1"/>
            <a:endParaRPr lang="en-GB" dirty="0"/>
          </a:p>
          <a:p>
            <a:pPr eaLnBrk="1" hangingPunct="1"/>
            <a:r>
              <a:rPr lang="en-GB" dirty="0"/>
              <a:t>Better strategies … Better systems… Better measurement …my favourite bit </a:t>
            </a:r>
          </a:p>
          <a:p>
            <a:pPr eaLnBrk="1" hangingPunct="1"/>
            <a:r>
              <a:rPr lang="en-GB" dirty="0"/>
              <a:t>Engaged people delivering …the bit you are actually interested in…</a:t>
            </a:r>
          </a:p>
          <a:p>
            <a:pPr eaLnBrk="1" hangingPunct="1"/>
            <a:r>
              <a:rPr lang="en-GB" dirty="0"/>
              <a:t>The better results  ..... </a:t>
            </a:r>
            <a:r>
              <a:rPr lang="en-GB" dirty="0" err="1"/>
              <a:t>So.</a:t>
            </a:r>
            <a:r>
              <a:rPr lang="en-GB" dirty="0"/>
              <a:t>. Who have we worked for ...what’s our credibility.... </a:t>
            </a:r>
            <a:endParaRPr lang="en-US" dirty="0"/>
          </a:p>
          <a:p>
            <a:pPr eaLnBrk="1" hangingPunct="1"/>
            <a:endParaRPr lang="en-US" dirty="0"/>
          </a:p>
        </p:txBody>
      </p:sp>
    </p:spTree>
    <p:extLst>
      <p:ext uri="{BB962C8B-B14F-4D97-AF65-F5344CB8AC3E}">
        <p14:creationId xmlns:p14="http://schemas.microsoft.com/office/powerpoint/2010/main" val="2463208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a:prstGeom prst="rect">
            <a:avLst/>
          </a:prstGeom>
          <a:noFill/>
          <a:ln w="12700">
            <a:solidFill>
              <a:prstClr val="black"/>
            </a:solidFill>
          </a:ln>
        </p:spPr>
      </p:sp>
      <p:sp>
        <p:nvSpPr>
          <p:cNvPr id="3" name="Notes Placeholder 2"/>
          <p:cNvSpPr>
            <a:spLocks noGrp="1"/>
          </p:cNvSpPr>
          <p:nvPr>
            <p:ph type="body" idx="1"/>
          </p:nvPr>
        </p:nvSpPr>
        <p:spPr>
          <a:xfrm>
            <a:off x="688654" y="4758610"/>
            <a:ext cx="5512444" cy="4508661"/>
          </a:xfrm>
          <a:prstGeom prst="rect">
            <a:avLst/>
          </a:prstGeom>
        </p:spPr>
        <p:txBody>
          <a:bodyPr lIns="92437" tIns="46218" rIns="92437" bIns="46218"/>
          <a:lstStyle/>
          <a:p>
            <a:pPr eaLnBrk="1" hangingPunct="1"/>
            <a:r>
              <a:rPr lang="en-GB" sz="1100" dirty="0"/>
              <a:t>Interestingly or perhaps otherwise …Most of use are engineers in one form or another some are even , like me apprentice served..... All be it some many years ago....it’s a long time since I have picked up a spanner or programmed a CNC machine ... I </a:t>
            </a:r>
            <a:r>
              <a:rPr lang="en-GB" sz="1100" dirty="0" err="1"/>
              <a:t>hve</a:t>
            </a:r>
            <a:r>
              <a:rPr lang="en-GB" sz="1100" dirty="0"/>
              <a:t> more recently developed a manufacturing strategy .....  Anyway .... w</a:t>
            </a:r>
            <a:r>
              <a:rPr lang="en-US" sz="1100" dirty="0" err="1"/>
              <a:t>e’ve</a:t>
            </a:r>
            <a:r>
              <a:rPr lang="en-US" sz="1100" dirty="0"/>
              <a:t> worked with both large and small manufacturing companies for nearly 30 years</a:t>
            </a:r>
          </a:p>
          <a:p>
            <a:pPr eaLnBrk="1" hangingPunct="1"/>
            <a:endParaRPr lang="en-US" sz="1100" dirty="0"/>
          </a:p>
          <a:p>
            <a:pPr eaLnBrk="1" hangingPunct="1"/>
            <a:r>
              <a:rPr lang="en-US" sz="1100" dirty="0"/>
              <a:t>Some of the big guys include GEA an international engineering company …Schwing Stetter a manufacturer of construction pumping solutions, or the Vita Group specializing on foam solutions and products </a:t>
            </a:r>
          </a:p>
          <a:p>
            <a:pPr eaLnBrk="1" hangingPunct="1"/>
            <a:endParaRPr lang="en-US" sz="1100" dirty="0"/>
          </a:p>
          <a:p>
            <a:pPr eaLnBrk="1" hangingPunct="1"/>
            <a:r>
              <a:rPr lang="en-GB" sz="1100" dirty="0"/>
              <a:t>But o</a:t>
            </a:r>
            <a:r>
              <a:rPr lang="en-US" sz="1100" dirty="0" err="1"/>
              <a:t>ur</a:t>
            </a:r>
            <a:r>
              <a:rPr lang="en-US" sz="1100" dirty="0"/>
              <a:t> core customer base is</a:t>
            </a:r>
            <a:endParaRPr lang="en-GB" dirty="0"/>
          </a:p>
        </p:txBody>
      </p:sp>
    </p:spTree>
    <p:extLst>
      <p:ext uri="{BB962C8B-B14F-4D97-AF65-F5344CB8AC3E}">
        <p14:creationId xmlns:p14="http://schemas.microsoft.com/office/powerpoint/2010/main" val="1419465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a:prstGeom prst="rect">
            <a:avLst/>
          </a:prstGeom>
          <a:noFill/>
          <a:ln w="12700">
            <a:solidFill>
              <a:prstClr val="black"/>
            </a:solidFill>
          </a:ln>
        </p:spPr>
      </p:sp>
      <p:sp>
        <p:nvSpPr>
          <p:cNvPr id="3" name="Notes Placeholder 2"/>
          <p:cNvSpPr>
            <a:spLocks noGrp="1"/>
          </p:cNvSpPr>
          <p:nvPr>
            <p:ph type="body" idx="1"/>
          </p:nvPr>
        </p:nvSpPr>
        <p:spPr>
          <a:xfrm>
            <a:off x="688654" y="4758610"/>
            <a:ext cx="5512444" cy="4508661"/>
          </a:xfrm>
          <a:prstGeom prst="rect">
            <a:avLst/>
          </a:prstGeom>
        </p:spPr>
        <p:txBody>
          <a:bodyPr lIns="92437" tIns="46218" rIns="92437" bIns="46218"/>
          <a:lstStyle/>
          <a:p>
            <a:pPr eaLnBrk="1" hangingPunct="1"/>
            <a:r>
              <a:rPr lang="en-GB" dirty="0"/>
              <a:t>Owner managed companies like </a:t>
            </a:r>
            <a:r>
              <a:rPr lang="en-GB" dirty="0" err="1"/>
              <a:t>Hunton</a:t>
            </a:r>
            <a:r>
              <a:rPr lang="en-GB" dirty="0"/>
              <a:t> and John Mays ... subcontract engineering companies ... UK exchanges Manufacturers of heat exchanges or I </a:t>
            </a:r>
            <a:r>
              <a:rPr lang="en-GB" dirty="0" err="1"/>
              <a:t>abra</a:t>
            </a:r>
            <a:r>
              <a:rPr lang="en-GB" dirty="0"/>
              <a:t> designers and manufacturers of some pretty cool medical device stuff ... </a:t>
            </a:r>
          </a:p>
          <a:p>
            <a:pPr eaLnBrk="1" hangingPunct="1"/>
            <a:endParaRPr lang="en-US" sz="1200" dirty="0"/>
          </a:p>
          <a:p>
            <a:pPr eaLnBrk="1" hangingPunct="1"/>
            <a:r>
              <a:rPr lang="en-GB" sz="1200" dirty="0"/>
              <a:t>Essentially, .... our ideal client ... a subject we will be covering as part of the series in detail later ...</a:t>
            </a:r>
            <a:r>
              <a:rPr lang="en-US" sz="1200" dirty="0"/>
              <a:t>are ambitious construction company owners and managers that want to grow themselves and their team </a:t>
            </a:r>
            <a:r>
              <a:rPr lang="en-GB" sz="1200" dirty="0"/>
              <a:t>...</a:t>
            </a:r>
          </a:p>
          <a:p>
            <a:pPr eaLnBrk="1" hangingPunct="1"/>
            <a:endParaRPr lang="en-GB"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err="1"/>
              <a:t>So.</a:t>
            </a:r>
            <a:r>
              <a:rPr lang="en-GB" sz="1200" dirty="0"/>
              <a:t>.. What’s the agenda?</a:t>
            </a:r>
          </a:p>
          <a:p>
            <a:pPr eaLnBrk="1" hangingPunct="1"/>
            <a:endParaRPr lang="en-GB" dirty="0"/>
          </a:p>
        </p:txBody>
      </p:sp>
    </p:spTree>
    <p:extLst>
      <p:ext uri="{BB962C8B-B14F-4D97-AF65-F5344CB8AC3E}">
        <p14:creationId xmlns:p14="http://schemas.microsoft.com/office/powerpoint/2010/main" val="4284922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a:prstGeom prst="rect">
            <a:avLst/>
          </a:prstGeom>
          <a:noFill/>
          <a:ln w="12700">
            <a:solidFill>
              <a:prstClr val="black"/>
            </a:solidFill>
          </a:ln>
        </p:spPr>
      </p:sp>
      <p:sp>
        <p:nvSpPr>
          <p:cNvPr id="3" name="Notes Placeholder 2"/>
          <p:cNvSpPr>
            <a:spLocks noGrp="1"/>
          </p:cNvSpPr>
          <p:nvPr>
            <p:ph type="body" idx="1"/>
          </p:nvPr>
        </p:nvSpPr>
        <p:spPr>
          <a:xfrm>
            <a:off x="688654" y="4758610"/>
            <a:ext cx="5512444" cy="4508661"/>
          </a:xfrm>
          <a:prstGeom prst="rect">
            <a:avLst/>
          </a:prstGeom>
        </p:spPr>
        <p:txBody>
          <a:bodyPr lIns="92437" tIns="46218" rIns="92437" bIns="46218"/>
          <a:lstStyle/>
          <a:p>
            <a:r>
              <a:rPr lang="en-GB" dirty="0"/>
              <a:t>We are going to talk about</a:t>
            </a:r>
          </a:p>
          <a:p>
            <a:r>
              <a:rPr lang="en-GB" dirty="0"/>
              <a:t> </a:t>
            </a:r>
          </a:p>
          <a:p>
            <a:r>
              <a:rPr lang="en-GB" dirty="0"/>
              <a:t>The construction current situation </a:t>
            </a:r>
          </a:p>
          <a:p>
            <a:r>
              <a:rPr lang="en-GB" dirty="0"/>
              <a:t>Profit v Purpose</a:t>
            </a:r>
          </a:p>
          <a:p>
            <a:r>
              <a:rPr lang="en-GB" dirty="0"/>
              <a:t>Vision </a:t>
            </a:r>
          </a:p>
          <a:p>
            <a:r>
              <a:rPr lang="en-GB" dirty="0"/>
              <a:t>Mission</a:t>
            </a:r>
          </a:p>
          <a:p>
            <a:r>
              <a:rPr lang="en-GB" dirty="0"/>
              <a:t>Values </a:t>
            </a:r>
          </a:p>
          <a:p>
            <a:r>
              <a:rPr lang="en-GB" dirty="0"/>
              <a:t>Purpose</a:t>
            </a:r>
          </a:p>
          <a:p>
            <a:r>
              <a:rPr lang="en-GB" dirty="0"/>
              <a:t>Where do you start?</a:t>
            </a:r>
          </a:p>
          <a:p>
            <a:endParaRPr lang="en-GB" dirty="0"/>
          </a:p>
          <a:p>
            <a:r>
              <a:rPr lang="en-GB" dirty="0"/>
              <a:t>…so first the current situation for construction</a:t>
            </a:r>
          </a:p>
        </p:txBody>
      </p:sp>
    </p:spTree>
    <p:extLst>
      <p:ext uri="{BB962C8B-B14F-4D97-AF65-F5344CB8AC3E}">
        <p14:creationId xmlns:p14="http://schemas.microsoft.com/office/powerpoint/2010/main" val="1925319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a:prstGeom prst="rect">
            <a:avLst/>
          </a:prstGeom>
          <a:noFill/>
          <a:ln w="12700">
            <a:solidFill>
              <a:prstClr val="black"/>
            </a:solidFill>
          </a:ln>
        </p:spPr>
      </p:sp>
      <p:sp>
        <p:nvSpPr>
          <p:cNvPr id="3" name="Notes Placeholder 2"/>
          <p:cNvSpPr>
            <a:spLocks noGrp="1"/>
          </p:cNvSpPr>
          <p:nvPr>
            <p:ph type="body" idx="1"/>
          </p:nvPr>
        </p:nvSpPr>
        <p:spPr>
          <a:xfrm>
            <a:off x="688654" y="4821927"/>
            <a:ext cx="5512444" cy="3944047"/>
          </a:xfrm>
          <a:prstGeom prst="rect">
            <a:avLst/>
          </a:prstGeom>
        </p:spPr>
        <p:txBody>
          <a:bodyPr lIns="92437" tIns="46218" rIns="92437" bIns="46218"/>
          <a:lstStyle/>
          <a:p>
            <a:r>
              <a:rPr lang="en-GB" sz="1000" dirty="0"/>
              <a:t>These are just a few </a:t>
            </a:r>
            <a:r>
              <a:rPr lang="en-GB" sz="1000" dirty="0" err="1"/>
              <a:t>storoes</a:t>
            </a:r>
            <a:r>
              <a:rPr lang="en-GB" sz="1000" dirty="0"/>
              <a:t> taken from the FT, the Times, The engineer and the manufacturer </a:t>
            </a:r>
          </a:p>
          <a:p>
            <a:endParaRPr lang="en-GB" sz="1000" dirty="0"/>
          </a:p>
          <a:p>
            <a:r>
              <a:rPr lang="en-GB" sz="1000" dirty="0"/>
              <a:t>Labour is a problem, factory growth is reported as being at its weakest for years, ... Clearly materials and their supply are an issue as are any other number of things ... we've also got the impact of the disarray caused by our glorious government ...but these are all external influences which critically influence how you make decisions ...But added to these they might be internal issues to address...</a:t>
            </a:r>
          </a:p>
          <a:p>
            <a:endParaRPr lang="en-GB" sz="1000" dirty="0"/>
          </a:p>
          <a:p>
            <a:r>
              <a:rPr lang="en-GB" sz="1000" dirty="0"/>
              <a:t>Processes insufficiently defined or robust to get estimates out of the door or indeed the job done ...on time </a:t>
            </a:r>
          </a:p>
          <a:p>
            <a:r>
              <a:rPr lang="en-GB" sz="1000" dirty="0"/>
              <a:t>Problems with getting money in ...Problems with people and staff </a:t>
            </a:r>
          </a:p>
          <a:p>
            <a:endParaRPr lang="en-GB" sz="1000" dirty="0"/>
          </a:p>
          <a:p>
            <a:r>
              <a:rPr lang="en-GB" sz="1000" dirty="0"/>
              <a:t>but ...equally... there are also opportunities ... </a:t>
            </a:r>
          </a:p>
          <a:p>
            <a:endParaRPr lang="en-GB" sz="1000" dirty="0"/>
          </a:p>
          <a:p>
            <a:endParaRPr lang="en-GB" sz="1000" dirty="0"/>
          </a:p>
          <a:p>
            <a:endParaRPr lang="en-GB" sz="1000" dirty="0"/>
          </a:p>
          <a:p>
            <a:endParaRPr lang="en-GB" sz="1000" dirty="0"/>
          </a:p>
          <a:p>
            <a:endParaRPr lang="en-GB" dirty="0"/>
          </a:p>
          <a:p>
            <a:endParaRPr lang="en-GB" dirty="0"/>
          </a:p>
        </p:txBody>
      </p:sp>
    </p:spTree>
    <p:extLst>
      <p:ext uri="{BB962C8B-B14F-4D97-AF65-F5344CB8AC3E}">
        <p14:creationId xmlns:p14="http://schemas.microsoft.com/office/powerpoint/2010/main" val="2044134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4" name="Picture 3">
            <a:extLst>
              <a:ext uri="{FF2B5EF4-FFF2-40B4-BE49-F238E27FC236}">
                <a16:creationId xmlns:a16="http://schemas.microsoft.com/office/drawing/2014/main" id="{685B1319-FD06-4B11-B617-4FED529F5A0A}"/>
              </a:ext>
            </a:extLst>
          </p:cNvPr>
          <p:cNvPicPr>
            <a:picLocks noChangeAspect="1"/>
          </p:cNvPicPr>
          <p:nvPr userDrawn="1"/>
        </p:nvPicPr>
        <p:blipFill>
          <a:blip r:embed="rId2"/>
          <a:stretch>
            <a:fillRect/>
          </a:stretch>
        </p:blipFill>
        <p:spPr>
          <a:xfrm>
            <a:off x="1143000" y="6119190"/>
            <a:ext cx="838200" cy="680279"/>
          </a:xfrm>
          <a:prstGeom prst="rect">
            <a:avLst/>
          </a:prstGeom>
        </p:spPr>
      </p:pic>
    </p:spTree>
    <p:extLst>
      <p:ext uri="{BB962C8B-B14F-4D97-AF65-F5344CB8AC3E}">
        <p14:creationId xmlns:p14="http://schemas.microsoft.com/office/powerpoint/2010/main" val="16914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1A32D37A-2B4A-45A2-AFD6-4E5FEBA6FBCE}"/>
              </a:ext>
            </a:extLst>
          </p:cNvPr>
          <p:cNvPicPr>
            <a:picLocks noChangeAspect="1"/>
          </p:cNvPicPr>
          <p:nvPr userDrawn="1"/>
        </p:nvPicPr>
        <p:blipFill>
          <a:blip r:embed="rId2"/>
          <a:stretch>
            <a:fillRect/>
          </a:stretch>
        </p:blipFill>
        <p:spPr>
          <a:xfrm>
            <a:off x="1143000" y="6119190"/>
            <a:ext cx="838200" cy="680279"/>
          </a:xfrm>
          <a:prstGeom prst="rect">
            <a:avLst/>
          </a:prstGeom>
        </p:spPr>
      </p:pic>
    </p:spTree>
    <p:extLst>
      <p:ext uri="{BB962C8B-B14F-4D97-AF65-F5344CB8AC3E}">
        <p14:creationId xmlns:p14="http://schemas.microsoft.com/office/powerpoint/2010/main" val="385757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3">
            <a:extLst>
              <a:ext uri="{FF2B5EF4-FFF2-40B4-BE49-F238E27FC236}">
                <a16:creationId xmlns:a16="http://schemas.microsoft.com/office/drawing/2014/main" id="{EDA68B9E-730B-4059-A3B3-5E9D7861583B}"/>
              </a:ext>
            </a:extLst>
          </p:cNvPr>
          <p:cNvPicPr>
            <a:picLocks noChangeAspect="1"/>
          </p:cNvPicPr>
          <p:nvPr userDrawn="1"/>
        </p:nvPicPr>
        <p:blipFill>
          <a:blip r:embed="rId2"/>
          <a:stretch>
            <a:fillRect/>
          </a:stretch>
        </p:blipFill>
        <p:spPr>
          <a:xfrm>
            <a:off x="1143000" y="6119190"/>
            <a:ext cx="838200" cy="680279"/>
          </a:xfrm>
          <a:prstGeom prst="rect">
            <a:avLst/>
          </a:prstGeom>
        </p:spPr>
      </p:pic>
    </p:spTree>
    <p:extLst>
      <p:ext uri="{BB962C8B-B14F-4D97-AF65-F5344CB8AC3E}">
        <p14:creationId xmlns:p14="http://schemas.microsoft.com/office/powerpoint/2010/main" val="380733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2325" y="1676400"/>
            <a:ext cx="4084638"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59363" y="1676400"/>
            <a:ext cx="4084637"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14A757DB-01BA-4124-88E6-4422A6534B21}"/>
              </a:ext>
            </a:extLst>
          </p:cNvPr>
          <p:cNvPicPr>
            <a:picLocks noChangeAspect="1"/>
          </p:cNvPicPr>
          <p:nvPr userDrawn="1"/>
        </p:nvPicPr>
        <p:blipFill>
          <a:blip r:embed="rId2"/>
          <a:stretch>
            <a:fillRect/>
          </a:stretch>
        </p:blipFill>
        <p:spPr>
          <a:xfrm>
            <a:off x="1143000" y="6119190"/>
            <a:ext cx="838200" cy="680279"/>
          </a:xfrm>
          <a:prstGeom prst="rect">
            <a:avLst/>
          </a:prstGeom>
        </p:spPr>
      </p:pic>
    </p:spTree>
    <p:extLst>
      <p:ext uri="{BB962C8B-B14F-4D97-AF65-F5344CB8AC3E}">
        <p14:creationId xmlns:p14="http://schemas.microsoft.com/office/powerpoint/2010/main" val="255159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393834F-0346-4694-85F7-1C85540AE9EE}"/>
              </a:ext>
            </a:extLst>
          </p:cNvPr>
          <p:cNvPicPr>
            <a:picLocks noChangeAspect="1"/>
          </p:cNvPicPr>
          <p:nvPr userDrawn="1"/>
        </p:nvPicPr>
        <p:blipFill>
          <a:blip r:embed="rId2"/>
          <a:stretch>
            <a:fillRect/>
          </a:stretch>
        </p:blipFill>
        <p:spPr>
          <a:xfrm>
            <a:off x="1143000" y="6119190"/>
            <a:ext cx="838200" cy="680279"/>
          </a:xfrm>
          <a:prstGeom prst="rect">
            <a:avLst/>
          </a:prstGeom>
        </p:spPr>
      </p:pic>
    </p:spTree>
    <p:extLst>
      <p:ext uri="{BB962C8B-B14F-4D97-AF65-F5344CB8AC3E}">
        <p14:creationId xmlns:p14="http://schemas.microsoft.com/office/powerpoint/2010/main" val="39745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7167A614-62F3-4812-9980-B157A2458B17}"/>
              </a:ext>
            </a:extLst>
          </p:cNvPr>
          <p:cNvPicPr>
            <a:picLocks noChangeAspect="1"/>
          </p:cNvPicPr>
          <p:nvPr userDrawn="1"/>
        </p:nvPicPr>
        <p:blipFill>
          <a:blip r:embed="rId2"/>
          <a:stretch>
            <a:fillRect/>
          </a:stretch>
        </p:blipFill>
        <p:spPr>
          <a:xfrm>
            <a:off x="1143000" y="6119190"/>
            <a:ext cx="838200" cy="680279"/>
          </a:xfrm>
          <a:prstGeom prst="rect">
            <a:avLst/>
          </a:prstGeom>
        </p:spPr>
      </p:pic>
    </p:spTree>
    <p:extLst>
      <p:ext uri="{BB962C8B-B14F-4D97-AF65-F5344CB8AC3E}">
        <p14:creationId xmlns:p14="http://schemas.microsoft.com/office/powerpoint/2010/main" val="156996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8E22BA-2CAB-4DFE-927A-52AB6177B3CC}"/>
              </a:ext>
            </a:extLst>
          </p:cNvPr>
          <p:cNvPicPr>
            <a:picLocks noChangeAspect="1"/>
          </p:cNvPicPr>
          <p:nvPr userDrawn="1"/>
        </p:nvPicPr>
        <p:blipFill>
          <a:blip r:embed="rId2"/>
          <a:stretch>
            <a:fillRect/>
          </a:stretch>
        </p:blipFill>
        <p:spPr>
          <a:xfrm>
            <a:off x="1143000" y="6119190"/>
            <a:ext cx="838200" cy="680279"/>
          </a:xfrm>
          <a:prstGeom prst="rect">
            <a:avLst/>
          </a:prstGeom>
        </p:spPr>
      </p:pic>
    </p:spTree>
    <p:extLst>
      <p:ext uri="{BB962C8B-B14F-4D97-AF65-F5344CB8AC3E}">
        <p14:creationId xmlns:p14="http://schemas.microsoft.com/office/powerpoint/2010/main" val="41063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extLst>
              <a:ext uri="{FF2B5EF4-FFF2-40B4-BE49-F238E27FC236}">
                <a16:creationId xmlns:a16="http://schemas.microsoft.com/office/drawing/2014/main" id="{9608E3E7-BD2F-4E5B-B421-878119645CD3}"/>
              </a:ext>
            </a:extLst>
          </p:cNvPr>
          <p:cNvPicPr>
            <a:picLocks noChangeAspect="1"/>
          </p:cNvPicPr>
          <p:nvPr userDrawn="1"/>
        </p:nvPicPr>
        <p:blipFill>
          <a:blip r:embed="rId2"/>
          <a:stretch>
            <a:fillRect/>
          </a:stretch>
        </p:blipFill>
        <p:spPr>
          <a:xfrm>
            <a:off x="1143000" y="6119190"/>
            <a:ext cx="838200" cy="680279"/>
          </a:xfrm>
          <a:prstGeom prst="rect">
            <a:avLst/>
          </a:prstGeom>
        </p:spPr>
      </p:pic>
    </p:spTree>
    <p:extLst>
      <p:ext uri="{BB962C8B-B14F-4D97-AF65-F5344CB8AC3E}">
        <p14:creationId xmlns:p14="http://schemas.microsoft.com/office/powerpoint/2010/main" val="353510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1038679" y="704850"/>
            <a:ext cx="81248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3500" tIns="26988" rIns="63500" bIns="26988" numCol="1" anchor="b" anchorCtr="0" compatLnSpc="1">
            <a:prstTxWarp prst="textNoShape">
              <a:avLst/>
            </a:prstTxWarp>
          </a:bodyPr>
          <a:lstStyle/>
          <a:p>
            <a:pPr lvl="0"/>
            <a:r>
              <a:rPr lang="en-GB" dirty="0"/>
              <a:t>Title                                                                </a:t>
            </a:r>
          </a:p>
        </p:txBody>
      </p:sp>
      <p:sp>
        <p:nvSpPr>
          <p:cNvPr id="15363" name="Rectangle 3"/>
          <p:cNvSpPr>
            <a:spLocks noChangeArrowheads="1"/>
          </p:cNvSpPr>
          <p:nvPr/>
        </p:nvSpPr>
        <p:spPr bwMode="auto">
          <a:xfrm>
            <a:off x="8181975" y="6556375"/>
            <a:ext cx="509588" cy="176213"/>
          </a:xfrm>
          <a:prstGeom prst="rect">
            <a:avLst/>
          </a:prstGeom>
          <a:noFill/>
          <a:ln w="12700">
            <a:noFill/>
            <a:miter lim="800000"/>
            <a:headEnd/>
            <a:tailEnd/>
          </a:ln>
          <a:effectLst/>
        </p:spPr>
        <p:txBody>
          <a:bodyPr lIns="63500" tIns="26988" rIns="63500" bIns="26988" anchor="b">
            <a:spAutoFit/>
          </a:bodyPr>
          <a:lstStyle/>
          <a:p>
            <a:pPr algn="r" defTabSz="923925" eaLnBrk="0" hangingPunct="0">
              <a:defRPr/>
            </a:pPr>
            <a:fld id="{6FCDB868-F981-45D5-BDF6-99D2AAB8804F}" type="slidenum">
              <a:rPr lang="en-GB" sz="800" b="0">
                <a:solidFill>
                  <a:srgbClr val="000080"/>
                </a:solidFill>
                <a:cs typeface="+mn-cs"/>
              </a:rPr>
              <a:pPr algn="r" defTabSz="923925" eaLnBrk="0" hangingPunct="0">
                <a:defRPr/>
              </a:pPr>
              <a:t>‹#›</a:t>
            </a:fld>
            <a:endParaRPr lang="en-GB" sz="800" b="0" dirty="0">
              <a:solidFill>
                <a:srgbClr val="000080"/>
              </a:solidFill>
              <a:cs typeface="+mn-cs"/>
            </a:endParaRPr>
          </a:p>
        </p:txBody>
      </p:sp>
      <p:sp>
        <p:nvSpPr>
          <p:cNvPr id="15364" name="Line 4"/>
          <p:cNvSpPr>
            <a:spLocks noChangeShapeType="1"/>
          </p:cNvSpPr>
          <p:nvPr/>
        </p:nvSpPr>
        <p:spPr bwMode="auto">
          <a:xfrm>
            <a:off x="527050" y="1109663"/>
            <a:ext cx="8089900" cy="0"/>
          </a:xfrm>
          <a:prstGeom prst="line">
            <a:avLst/>
          </a:prstGeom>
          <a:noFill/>
          <a:ln w="50800">
            <a:solidFill>
              <a:srgbClr val="CC9900"/>
            </a:solidFill>
            <a:round/>
            <a:headEnd/>
            <a:tailEnd/>
          </a:ln>
          <a:effectLst/>
        </p:spPr>
        <p:txBody>
          <a:bodyPr/>
          <a:lstStyle/>
          <a:p>
            <a:pPr algn="ctr" eaLnBrk="0" hangingPunct="0">
              <a:lnSpc>
                <a:spcPct val="90000"/>
              </a:lnSpc>
              <a:defRPr/>
            </a:pPr>
            <a:endParaRPr lang="en-US" dirty="0">
              <a:cs typeface="+mn-cs"/>
            </a:endParaRPr>
          </a:p>
        </p:txBody>
      </p:sp>
      <p:sp>
        <p:nvSpPr>
          <p:cNvPr id="15365" name="Line 5"/>
          <p:cNvSpPr>
            <a:spLocks noChangeShapeType="1"/>
          </p:cNvSpPr>
          <p:nvPr/>
        </p:nvSpPr>
        <p:spPr bwMode="auto">
          <a:xfrm>
            <a:off x="527050" y="177800"/>
            <a:ext cx="8089900" cy="0"/>
          </a:xfrm>
          <a:prstGeom prst="line">
            <a:avLst/>
          </a:prstGeom>
          <a:noFill/>
          <a:ln w="12700">
            <a:solidFill>
              <a:schemeClr val="tx1"/>
            </a:solidFill>
            <a:round/>
            <a:headEnd/>
            <a:tailEnd/>
          </a:ln>
          <a:effectLst/>
        </p:spPr>
        <p:txBody>
          <a:bodyPr/>
          <a:lstStyle/>
          <a:p>
            <a:pPr algn="ctr" eaLnBrk="0" hangingPunct="0">
              <a:lnSpc>
                <a:spcPct val="90000"/>
              </a:lnSpc>
              <a:defRPr/>
            </a:pPr>
            <a:endParaRPr lang="en-US" dirty="0">
              <a:cs typeface="+mn-cs"/>
            </a:endParaRPr>
          </a:p>
        </p:txBody>
      </p:sp>
      <p:sp>
        <p:nvSpPr>
          <p:cNvPr id="15366" name="Line 6"/>
          <p:cNvSpPr>
            <a:spLocks noChangeShapeType="1"/>
          </p:cNvSpPr>
          <p:nvPr/>
        </p:nvSpPr>
        <p:spPr bwMode="auto">
          <a:xfrm>
            <a:off x="457200" y="6096000"/>
            <a:ext cx="8089900" cy="0"/>
          </a:xfrm>
          <a:prstGeom prst="line">
            <a:avLst/>
          </a:prstGeom>
          <a:noFill/>
          <a:ln w="12700">
            <a:solidFill>
              <a:srgbClr val="CC9900"/>
            </a:solidFill>
            <a:round/>
            <a:headEnd/>
            <a:tailEnd/>
          </a:ln>
          <a:effectLst/>
        </p:spPr>
        <p:txBody>
          <a:bodyPr/>
          <a:lstStyle/>
          <a:p>
            <a:pPr algn="ctr" eaLnBrk="0" hangingPunct="0">
              <a:lnSpc>
                <a:spcPct val="90000"/>
              </a:lnSpc>
              <a:defRPr/>
            </a:pPr>
            <a:endParaRPr lang="en-US" dirty="0">
              <a:cs typeface="+mn-cs"/>
            </a:endParaRPr>
          </a:p>
        </p:txBody>
      </p:sp>
      <p:sp>
        <p:nvSpPr>
          <p:cNvPr id="1034" name="Rectangle 7"/>
          <p:cNvSpPr>
            <a:spLocks noGrp="1" noChangeArrowheads="1"/>
          </p:cNvSpPr>
          <p:nvPr>
            <p:ph type="body" idx="1"/>
          </p:nvPr>
        </p:nvSpPr>
        <p:spPr bwMode="auto">
          <a:xfrm>
            <a:off x="822325" y="1676400"/>
            <a:ext cx="83216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spAutoFit/>
          </a:bodyPr>
          <a:lstStyle/>
          <a:p>
            <a:pPr lvl="0"/>
            <a:r>
              <a:rPr lang="en-GB" dirty="0"/>
              <a:t>Body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370" name="Line 10"/>
          <p:cNvSpPr>
            <a:spLocks noChangeShapeType="1"/>
          </p:cNvSpPr>
          <p:nvPr/>
        </p:nvSpPr>
        <p:spPr bwMode="auto">
          <a:xfrm>
            <a:off x="527050" y="177800"/>
            <a:ext cx="8089900" cy="0"/>
          </a:xfrm>
          <a:prstGeom prst="line">
            <a:avLst/>
          </a:prstGeom>
          <a:noFill/>
          <a:ln w="19050">
            <a:solidFill>
              <a:srgbClr val="CC9900"/>
            </a:solidFill>
            <a:round/>
            <a:headEnd/>
            <a:tailEnd/>
          </a:ln>
          <a:effectLst/>
        </p:spPr>
        <p:txBody>
          <a:bodyPr/>
          <a:lstStyle/>
          <a:p>
            <a:pPr algn="ctr" eaLnBrk="0" hangingPunct="0">
              <a:lnSpc>
                <a:spcPct val="90000"/>
              </a:lnSpc>
              <a:defRPr/>
            </a:pPr>
            <a:endParaRPr lang="en-US" dirty="0">
              <a:cs typeface="+mn-cs"/>
            </a:endParaRPr>
          </a:p>
        </p:txBody>
      </p:sp>
      <p:sp>
        <p:nvSpPr>
          <p:cNvPr id="15371" name="Rectangle 11"/>
          <p:cNvSpPr>
            <a:spLocks noChangeArrowheads="1"/>
          </p:cNvSpPr>
          <p:nvPr userDrawn="1"/>
        </p:nvSpPr>
        <p:spPr bwMode="auto">
          <a:xfrm>
            <a:off x="996950" y="6538913"/>
            <a:ext cx="127000" cy="177800"/>
          </a:xfrm>
          <a:prstGeom prst="rect">
            <a:avLst/>
          </a:prstGeom>
          <a:noFill/>
          <a:ln w="12700">
            <a:noFill/>
            <a:miter lim="800000"/>
            <a:headEnd/>
            <a:tailEnd/>
          </a:ln>
          <a:effectLst/>
        </p:spPr>
        <p:txBody>
          <a:bodyPr wrap="none" lIns="63500" tIns="25400" rIns="63500" bIns="25400">
            <a:spAutoFit/>
          </a:bodyPr>
          <a:lstStyle/>
          <a:p>
            <a:pPr algn="ctr" eaLnBrk="0" hangingPunct="0">
              <a:lnSpc>
                <a:spcPct val="104000"/>
              </a:lnSpc>
              <a:defRPr/>
            </a:pPr>
            <a:endParaRPr lang="en-US" sz="800" b="0" dirty="0">
              <a:solidFill>
                <a:srgbClr val="000080"/>
              </a:solidFill>
              <a:cs typeface="+mn-cs"/>
            </a:endParaRPr>
          </a:p>
        </p:txBody>
      </p:sp>
      <p:pic>
        <p:nvPicPr>
          <p:cNvPr id="14" name="Picture 13" descr="brownA4"/>
          <p:cNvPicPr/>
          <p:nvPr userDrawn="1"/>
        </p:nvPicPr>
        <p:blipFill rotWithShape="1">
          <a:blip r:embed="rId10">
            <a:duotone>
              <a:prstClr val="black"/>
              <a:srgbClr val="8064A2">
                <a:tint val="45000"/>
                <a:satMod val="400000"/>
              </a:srgbClr>
            </a:duotone>
            <a:extLst>
              <a:ext uri="{28A0092B-C50C-407E-A947-70E740481C1C}">
                <a14:useLocalDpi xmlns:a14="http://schemas.microsoft.com/office/drawing/2010/main" val="0"/>
              </a:ext>
            </a:extLst>
          </a:blip>
          <a:srcRect b="30683"/>
          <a:stretch/>
        </p:blipFill>
        <p:spPr bwMode="auto">
          <a:xfrm>
            <a:off x="4445" y="-3810"/>
            <a:ext cx="905510" cy="6861810"/>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34200" y="6135714"/>
            <a:ext cx="203041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Lst>
  <p:txStyles>
    <p:titleStyle>
      <a:lvl1pPr algn="l" defTabSz="923925" rtl="0" eaLnBrk="0" fontAlgn="base" hangingPunct="0">
        <a:lnSpc>
          <a:spcPct val="97000"/>
        </a:lnSpc>
        <a:spcBef>
          <a:spcPct val="49000"/>
        </a:spcBef>
        <a:spcAft>
          <a:spcPct val="0"/>
        </a:spcAft>
        <a:defRPr sz="3200" b="1" baseline="0">
          <a:solidFill>
            <a:srgbClr val="500778"/>
          </a:solidFill>
          <a:latin typeface="+mj-lt"/>
          <a:ea typeface="+mj-ea"/>
          <a:cs typeface="+mj-cs"/>
        </a:defRPr>
      </a:lvl1pPr>
      <a:lvl2pPr algn="l" defTabSz="923925" rtl="0" eaLnBrk="0" fontAlgn="base" hangingPunct="0">
        <a:lnSpc>
          <a:spcPct val="97000"/>
        </a:lnSpc>
        <a:spcBef>
          <a:spcPct val="49000"/>
        </a:spcBef>
        <a:spcAft>
          <a:spcPct val="0"/>
        </a:spcAft>
        <a:defRPr sz="3200" b="1">
          <a:solidFill>
            <a:srgbClr val="008000"/>
          </a:solidFill>
          <a:latin typeface="Arial" charset="0"/>
        </a:defRPr>
      </a:lvl2pPr>
      <a:lvl3pPr algn="l" defTabSz="923925" rtl="0" eaLnBrk="0" fontAlgn="base" hangingPunct="0">
        <a:lnSpc>
          <a:spcPct val="97000"/>
        </a:lnSpc>
        <a:spcBef>
          <a:spcPct val="49000"/>
        </a:spcBef>
        <a:spcAft>
          <a:spcPct val="0"/>
        </a:spcAft>
        <a:defRPr sz="3200" b="1">
          <a:solidFill>
            <a:srgbClr val="008000"/>
          </a:solidFill>
          <a:latin typeface="Arial" charset="0"/>
        </a:defRPr>
      </a:lvl3pPr>
      <a:lvl4pPr algn="l" defTabSz="923925" rtl="0" eaLnBrk="0" fontAlgn="base" hangingPunct="0">
        <a:lnSpc>
          <a:spcPct val="97000"/>
        </a:lnSpc>
        <a:spcBef>
          <a:spcPct val="49000"/>
        </a:spcBef>
        <a:spcAft>
          <a:spcPct val="0"/>
        </a:spcAft>
        <a:defRPr sz="3200" b="1">
          <a:solidFill>
            <a:srgbClr val="008000"/>
          </a:solidFill>
          <a:latin typeface="Arial" charset="0"/>
        </a:defRPr>
      </a:lvl4pPr>
      <a:lvl5pPr algn="l" defTabSz="923925" rtl="0" eaLnBrk="0" fontAlgn="base" hangingPunct="0">
        <a:lnSpc>
          <a:spcPct val="97000"/>
        </a:lnSpc>
        <a:spcBef>
          <a:spcPct val="49000"/>
        </a:spcBef>
        <a:spcAft>
          <a:spcPct val="0"/>
        </a:spcAft>
        <a:defRPr sz="3200" b="1">
          <a:solidFill>
            <a:srgbClr val="008000"/>
          </a:solidFill>
          <a:latin typeface="Arial" charset="0"/>
        </a:defRPr>
      </a:lvl5pPr>
      <a:lvl6pPr marL="457200" algn="l" defTabSz="923925" rtl="0" eaLnBrk="0" fontAlgn="base" hangingPunct="0">
        <a:lnSpc>
          <a:spcPct val="97000"/>
        </a:lnSpc>
        <a:spcBef>
          <a:spcPct val="49000"/>
        </a:spcBef>
        <a:spcAft>
          <a:spcPct val="0"/>
        </a:spcAft>
        <a:defRPr sz="2400" b="1">
          <a:solidFill>
            <a:srgbClr val="CC9900"/>
          </a:solidFill>
          <a:latin typeface="Arial" charset="0"/>
        </a:defRPr>
      </a:lvl6pPr>
      <a:lvl7pPr marL="914400" algn="l" defTabSz="923925" rtl="0" eaLnBrk="0" fontAlgn="base" hangingPunct="0">
        <a:lnSpc>
          <a:spcPct val="97000"/>
        </a:lnSpc>
        <a:spcBef>
          <a:spcPct val="49000"/>
        </a:spcBef>
        <a:spcAft>
          <a:spcPct val="0"/>
        </a:spcAft>
        <a:defRPr sz="2400" b="1">
          <a:solidFill>
            <a:srgbClr val="CC9900"/>
          </a:solidFill>
          <a:latin typeface="Arial" charset="0"/>
        </a:defRPr>
      </a:lvl7pPr>
      <a:lvl8pPr marL="1371600" algn="l" defTabSz="923925" rtl="0" eaLnBrk="0" fontAlgn="base" hangingPunct="0">
        <a:lnSpc>
          <a:spcPct val="97000"/>
        </a:lnSpc>
        <a:spcBef>
          <a:spcPct val="49000"/>
        </a:spcBef>
        <a:spcAft>
          <a:spcPct val="0"/>
        </a:spcAft>
        <a:defRPr sz="2400" b="1">
          <a:solidFill>
            <a:srgbClr val="CC9900"/>
          </a:solidFill>
          <a:latin typeface="Arial" charset="0"/>
        </a:defRPr>
      </a:lvl8pPr>
      <a:lvl9pPr marL="1828800" algn="l" defTabSz="923925" rtl="0" eaLnBrk="0" fontAlgn="base" hangingPunct="0">
        <a:lnSpc>
          <a:spcPct val="97000"/>
        </a:lnSpc>
        <a:spcBef>
          <a:spcPct val="49000"/>
        </a:spcBef>
        <a:spcAft>
          <a:spcPct val="0"/>
        </a:spcAft>
        <a:defRPr sz="2400" b="1">
          <a:solidFill>
            <a:srgbClr val="CC9900"/>
          </a:solidFill>
          <a:latin typeface="Arial" charset="0"/>
        </a:defRPr>
      </a:lvl9pPr>
    </p:titleStyle>
    <p:bodyStyle>
      <a:lvl1pPr marL="285750" indent="-285750" algn="l" rtl="0" eaLnBrk="0" fontAlgn="base" hangingPunct="0">
        <a:lnSpc>
          <a:spcPct val="90000"/>
        </a:lnSpc>
        <a:spcBef>
          <a:spcPct val="100000"/>
        </a:spcBef>
        <a:spcAft>
          <a:spcPct val="0"/>
        </a:spcAft>
        <a:buSzPct val="100000"/>
        <a:buChar char="•"/>
        <a:defRPr b="1" baseline="0">
          <a:solidFill>
            <a:srgbClr val="500778"/>
          </a:solidFill>
          <a:latin typeface="+mn-lt"/>
          <a:ea typeface="+mn-ea"/>
          <a:cs typeface="+mn-cs"/>
        </a:defRPr>
      </a:lvl1pPr>
      <a:lvl2pPr marL="566738" indent="-166688" algn="l" rtl="0" eaLnBrk="0" fontAlgn="base" hangingPunct="0">
        <a:lnSpc>
          <a:spcPct val="90000"/>
        </a:lnSpc>
        <a:spcBef>
          <a:spcPct val="50000"/>
        </a:spcBef>
        <a:spcAft>
          <a:spcPct val="0"/>
        </a:spcAft>
        <a:buSzPct val="100000"/>
        <a:buChar char="–"/>
        <a:defRPr sz="1400" baseline="0">
          <a:solidFill>
            <a:srgbClr val="500778"/>
          </a:solidFill>
          <a:latin typeface="+mn-lt"/>
        </a:defRPr>
      </a:lvl2pPr>
      <a:lvl3pPr marL="850900" indent="-169863" algn="l" rtl="0" eaLnBrk="0" fontAlgn="base" hangingPunct="0">
        <a:lnSpc>
          <a:spcPct val="90000"/>
        </a:lnSpc>
        <a:spcBef>
          <a:spcPct val="25000"/>
        </a:spcBef>
        <a:spcAft>
          <a:spcPct val="0"/>
        </a:spcAft>
        <a:buSzPct val="100000"/>
        <a:buChar char="•"/>
        <a:defRPr sz="1400" baseline="0">
          <a:solidFill>
            <a:srgbClr val="500778"/>
          </a:solidFill>
          <a:latin typeface="+mn-lt"/>
        </a:defRPr>
      </a:lvl3pPr>
      <a:lvl4pPr marL="1181100" indent="-215900" algn="l" rtl="0" eaLnBrk="0" fontAlgn="base" hangingPunct="0">
        <a:lnSpc>
          <a:spcPct val="90000"/>
        </a:lnSpc>
        <a:spcBef>
          <a:spcPct val="25000"/>
        </a:spcBef>
        <a:spcAft>
          <a:spcPct val="0"/>
        </a:spcAft>
        <a:buSzPct val="100000"/>
        <a:buChar char="–"/>
        <a:defRPr sz="1400" baseline="0">
          <a:solidFill>
            <a:srgbClr val="500778"/>
          </a:solidFill>
          <a:latin typeface="+mn-lt"/>
        </a:defRPr>
      </a:lvl4pPr>
      <a:lvl5pPr marL="1485900" indent="-190500" algn="l" rtl="0" eaLnBrk="0" fontAlgn="base" hangingPunct="0">
        <a:lnSpc>
          <a:spcPct val="90000"/>
        </a:lnSpc>
        <a:spcBef>
          <a:spcPct val="25000"/>
        </a:spcBef>
        <a:spcAft>
          <a:spcPct val="0"/>
        </a:spcAft>
        <a:buSzPct val="100000"/>
        <a:buChar char="•"/>
        <a:defRPr sz="1400" baseline="0">
          <a:solidFill>
            <a:srgbClr val="500778"/>
          </a:solidFill>
          <a:latin typeface="+mn-lt"/>
        </a:defRPr>
      </a:lvl5pPr>
      <a:lvl6pPr marL="1943100" indent="-190500" algn="l" rtl="0" eaLnBrk="0" fontAlgn="base" hangingPunct="0">
        <a:lnSpc>
          <a:spcPct val="90000"/>
        </a:lnSpc>
        <a:spcBef>
          <a:spcPct val="25000"/>
        </a:spcBef>
        <a:spcAft>
          <a:spcPct val="0"/>
        </a:spcAft>
        <a:buSzPct val="100000"/>
        <a:buChar char="•"/>
        <a:defRPr sz="1400">
          <a:solidFill>
            <a:srgbClr val="CC9900"/>
          </a:solidFill>
          <a:latin typeface="+mn-lt"/>
        </a:defRPr>
      </a:lvl6pPr>
      <a:lvl7pPr marL="2400300" indent="-190500" algn="l" rtl="0" eaLnBrk="0" fontAlgn="base" hangingPunct="0">
        <a:lnSpc>
          <a:spcPct val="90000"/>
        </a:lnSpc>
        <a:spcBef>
          <a:spcPct val="25000"/>
        </a:spcBef>
        <a:spcAft>
          <a:spcPct val="0"/>
        </a:spcAft>
        <a:buSzPct val="100000"/>
        <a:buChar char="•"/>
        <a:defRPr sz="1400">
          <a:solidFill>
            <a:srgbClr val="CC9900"/>
          </a:solidFill>
          <a:latin typeface="+mn-lt"/>
        </a:defRPr>
      </a:lvl7pPr>
      <a:lvl8pPr marL="2857500" indent="-190500" algn="l" rtl="0" eaLnBrk="0" fontAlgn="base" hangingPunct="0">
        <a:lnSpc>
          <a:spcPct val="90000"/>
        </a:lnSpc>
        <a:spcBef>
          <a:spcPct val="25000"/>
        </a:spcBef>
        <a:spcAft>
          <a:spcPct val="0"/>
        </a:spcAft>
        <a:buSzPct val="100000"/>
        <a:buChar char="•"/>
        <a:defRPr sz="1400">
          <a:solidFill>
            <a:srgbClr val="CC9900"/>
          </a:solidFill>
          <a:latin typeface="+mn-lt"/>
        </a:defRPr>
      </a:lvl8pPr>
      <a:lvl9pPr marL="3314700" indent="-190500" algn="l" rtl="0" eaLnBrk="0" fontAlgn="base" hangingPunct="0">
        <a:lnSpc>
          <a:spcPct val="90000"/>
        </a:lnSpc>
        <a:spcBef>
          <a:spcPct val="25000"/>
        </a:spcBef>
        <a:spcAft>
          <a:spcPct val="0"/>
        </a:spcAft>
        <a:buSzPct val="100000"/>
        <a:buChar char="•"/>
        <a:defRPr sz="1400">
          <a:solidFill>
            <a:srgbClr val="CC99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3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E84BFF-EC72-47FA-B060-71F2A6238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08440"/>
            <a:ext cx="3352800" cy="917466"/>
          </a:xfrm>
          <a:prstGeom prst="rect">
            <a:avLst/>
          </a:prstGeom>
        </p:spPr>
      </p:pic>
      <p:pic>
        <p:nvPicPr>
          <p:cNvPr id="2" name="Picture 1">
            <a:extLst>
              <a:ext uri="{FF2B5EF4-FFF2-40B4-BE49-F238E27FC236}">
                <a16:creationId xmlns:a16="http://schemas.microsoft.com/office/drawing/2014/main" id="{2AE2E1F4-F402-47EA-A62F-41023AA20B41}"/>
              </a:ext>
            </a:extLst>
          </p:cNvPr>
          <p:cNvPicPr>
            <a:picLocks noChangeAspect="1"/>
          </p:cNvPicPr>
          <p:nvPr/>
        </p:nvPicPr>
        <p:blipFill>
          <a:blip r:embed="rId4"/>
          <a:stretch>
            <a:fillRect/>
          </a:stretch>
        </p:blipFill>
        <p:spPr>
          <a:xfrm>
            <a:off x="381000" y="208440"/>
            <a:ext cx="1524000" cy="1236870"/>
          </a:xfrm>
          <a:prstGeom prst="rect">
            <a:avLst/>
          </a:prstGeom>
        </p:spPr>
      </p:pic>
      <p:sp>
        <p:nvSpPr>
          <p:cNvPr id="12" name="TextBox 11">
            <a:extLst>
              <a:ext uri="{FF2B5EF4-FFF2-40B4-BE49-F238E27FC236}">
                <a16:creationId xmlns:a16="http://schemas.microsoft.com/office/drawing/2014/main" id="{4257751A-63E9-4943-BE75-648A4066122B}"/>
              </a:ext>
            </a:extLst>
          </p:cNvPr>
          <p:cNvSpPr txBox="1"/>
          <p:nvPr/>
        </p:nvSpPr>
        <p:spPr>
          <a:xfrm>
            <a:off x="-16934" y="5175666"/>
            <a:ext cx="9144001" cy="769441"/>
          </a:xfrm>
          <a:prstGeom prst="rect">
            <a:avLst/>
          </a:prstGeom>
          <a:noFill/>
        </p:spPr>
        <p:txBody>
          <a:bodyPr wrap="square" rtlCol="0">
            <a:spAutoFit/>
          </a:bodyPr>
          <a:lstStyle/>
          <a:p>
            <a:pPr algn="ctr"/>
            <a:r>
              <a:rPr lang="en-GB" sz="2400" dirty="0">
                <a:solidFill>
                  <a:srgbClr val="7030A0"/>
                </a:solidFill>
              </a:rPr>
              <a:t>11:00pm 13</a:t>
            </a:r>
            <a:r>
              <a:rPr lang="en-GB" sz="2400" baseline="30000" dirty="0">
                <a:solidFill>
                  <a:srgbClr val="7030A0"/>
                </a:solidFill>
              </a:rPr>
              <a:t>th</a:t>
            </a:r>
            <a:r>
              <a:rPr lang="en-GB" sz="2400" dirty="0">
                <a:solidFill>
                  <a:srgbClr val="7030A0"/>
                </a:solidFill>
              </a:rPr>
              <a:t> July 2022</a:t>
            </a:r>
          </a:p>
          <a:p>
            <a:pPr algn="ctr"/>
            <a:r>
              <a:rPr lang="en-GB" sz="2000" dirty="0">
                <a:solidFill>
                  <a:srgbClr val="7030A0"/>
                </a:solidFill>
              </a:rPr>
              <a:t>Future Webinars </a:t>
            </a:r>
            <a:endParaRPr lang="en-GB" sz="2000" dirty="0">
              <a:solidFill>
                <a:schemeClr val="accent6"/>
              </a:solidFill>
            </a:endParaRPr>
          </a:p>
        </p:txBody>
      </p:sp>
      <p:pic>
        <p:nvPicPr>
          <p:cNvPr id="8" name="Picture 7" descr="A picture containing text, electronics&#10;&#10;Description automatically generated">
            <a:extLst>
              <a:ext uri="{FF2B5EF4-FFF2-40B4-BE49-F238E27FC236}">
                <a16:creationId xmlns:a16="http://schemas.microsoft.com/office/drawing/2014/main" id="{0FCC3BE6-6B42-7F7D-83FF-3FB3AD8CF2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444" b="15556"/>
          <a:stretch/>
        </p:blipFill>
        <p:spPr>
          <a:xfrm>
            <a:off x="2438400" y="2230736"/>
            <a:ext cx="4528151" cy="2895002"/>
          </a:xfrm>
          <a:prstGeom prst="rect">
            <a:avLst/>
          </a:prstGeom>
        </p:spPr>
      </p:pic>
      <p:sp>
        <p:nvSpPr>
          <p:cNvPr id="9" name="TextBox 8">
            <a:extLst>
              <a:ext uri="{FF2B5EF4-FFF2-40B4-BE49-F238E27FC236}">
                <a16:creationId xmlns:a16="http://schemas.microsoft.com/office/drawing/2014/main" id="{5A1AAB0E-FBD4-E90A-0CC9-458333466457}"/>
              </a:ext>
            </a:extLst>
          </p:cNvPr>
          <p:cNvSpPr txBox="1"/>
          <p:nvPr/>
        </p:nvSpPr>
        <p:spPr>
          <a:xfrm>
            <a:off x="-1" y="1433682"/>
            <a:ext cx="9144001" cy="830997"/>
          </a:xfrm>
          <a:prstGeom prst="rect">
            <a:avLst/>
          </a:prstGeom>
          <a:noFill/>
        </p:spPr>
        <p:txBody>
          <a:bodyPr wrap="square" rtlCol="0">
            <a:spAutoFit/>
          </a:bodyPr>
          <a:lstStyle/>
          <a:p>
            <a:pPr algn="ctr"/>
            <a:r>
              <a:rPr lang="en-GB" sz="2400" dirty="0">
                <a:solidFill>
                  <a:srgbClr val="7030A0"/>
                </a:solidFill>
              </a:rPr>
              <a:t>Manufacturing Mission, Vision, Values ...</a:t>
            </a:r>
          </a:p>
          <a:p>
            <a:pPr algn="ctr"/>
            <a:r>
              <a:rPr lang="en-GB" sz="2400" dirty="0">
                <a:solidFill>
                  <a:srgbClr val="7030A0"/>
                </a:solidFill>
              </a:rPr>
              <a:t>what’s the purpose?</a:t>
            </a:r>
          </a:p>
        </p:txBody>
      </p:sp>
      <p:graphicFrame>
        <p:nvGraphicFramePr>
          <p:cNvPr id="15" name="Table 15">
            <a:extLst>
              <a:ext uri="{FF2B5EF4-FFF2-40B4-BE49-F238E27FC236}">
                <a16:creationId xmlns:a16="http://schemas.microsoft.com/office/drawing/2014/main" id="{7B898FAA-AF76-406D-565E-62B9E08D023C}"/>
              </a:ext>
            </a:extLst>
          </p:cNvPr>
          <p:cNvGraphicFramePr>
            <a:graphicFrameLocks noGrp="1"/>
          </p:cNvGraphicFramePr>
          <p:nvPr>
            <p:extLst>
              <p:ext uri="{D42A27DB-BD31-4B8C-83A1-F6EECF244321}">
                <p14:modId xmlns:p14="http://schemas.microsoft.com/office/powerpoint/2010/main" val="1758363386"/>
              </p:ext>
            </p:extLst>
          </p:nvPr>
        </p:nvGraphicFramePr>
        <p:xfrm>
          <a:off x="381000" y="5995035"/>
          <a:ext cx="8305800" cy="862965"/>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896894639"/>
                    </a:ext>
                  </a:extLst>
                </a:gridCol>
                <a:gridCol w="2768600">
                  <a:extLst>
                    <a:ext uri="{9D8B030D-6E8A-4147-A177-3AD203B41FA5}">
                      <a16:colId xmlns:a16="http://schemas.microsoft.com/office/drawing/2014/main" val="2334752342"/>
                    </a:ext>
                  </a:extLst>
                </a:gridCol>
                <a:gridCol w="2768600">
                  <a:extLst>
                    <a:ext uri="{9D8B030D-6E8A-4147-A177-3AD203B41FA5}">
                      <a16:colId xmlns:a16="http://schemas.microsoft.com/office/drawing/2014/main" val="383081195"/>
                    </a:ext>
                  </a:extLst>
                </a:gridCol>
              </a:tblGrid>
              <a:tr h="370840">
                <a:tc>
                  <a:txBody>
                    <a:bodyPr/>
                    <a:lstStyle/>
                    <a:p>
                      <a:r>
                        <a:rPr lang="en-GB" sz="1400" b="1" kern="1200" dirty="0">
                          <a:solidFill>
                            <a:srgbClr val="F18523"/>
                          </a:solidFill>
                          <a:effectLst/>
                          <a:latin typeface="+mn-lt"/>
                          <a:ea typeface="+mn-ea"/>
                          <a:cs typeface="+mn-cs"/>
                        </a:rPr>
                        <a:t>07/09 Manufacturing your ideal client</a:t>
                      </a:r>
                      <a:endParaRPr lang="en-GB" sz="1400" dirty="0">
                        <a:solidFill>
                          <a:srgbClr val="F18523"/>
                        </a:solidFill>
                      </a:endParaRPr>
                    </a:p>
                  </a:txBody>
                  <a:tcPr>
                    <a:noFill/>
                  </a:tcPr>
                </a:tc>
                <a:tc>
                  <a:txBody>
                    <a:bodyPr/>
                    <a:lstStyle/>
                    <a:p>
                      <a:pPr>
                        <a:lnSpc>
                          <a:spcPct val="107000"/>
                        </a:lnSpc>
                        <a:spcAft>
                          <a:spcPts val="800"/>
                        </a:spcAft>
                      </a:pPr>
                      <a:r>
                        <a:rPr lang="en-GB" sz="1400" b="1" dirty="0">
                          <a:solidFill>
                            <a:srgbClr val="F18523"/>
                          </a:solidFill>
                          <a:effectLst/>
                          <a:latin typeface="Arial" panose="020B0604020202020204" pitchFamily="34" charset="0"/>
                          <a:ea typeface="Calibri" panose="020F0502020204030204" pitchFamily="34" charset="0"/>
                          <a:cs typeface="Times New Roman" panose="02020603050405020304" pitchFamily="18" charset="0"/>
                        </a:rPr>
                        <a:t>26/10 </a:t>
                      </a:r>
                      <a:r>
                        <a:rPr lang="en-GB" sz="1400" b="1" kern="1200" dirty="0">
                          <a:solidFill>
                            <a:srgbClr val="F18523"/>
                          </a:solidFill>
                          <a:effectLst/>
                          <a:latin typeface="+mn-lt"/>
                          <a:ea typeface="+mn-ea"/>
                          <a:cs typeface="+mn-cs"/>
                        </a:rPr>
                        <a:t>Manufacturing</a:t>
                      </a:r>
                      <a:r>
                        <a:rPr lang="en-GB" sz="1400" b="1" dirty="0">
                          <a:solidFill>
                            <a:srgbClr val="F18523"/>
                          </a:solidFill>
                          <a:effectLst/>
                          <a:latin typeface="Arial" panose="020B0604020202020204" pitchFamily="34" charset="0"/>
                          <a:ea typeface="Calibri" panose="020F0502020204030204" pitchFamily="34" charset="0"/>
                          <a:cs typeface="Times New Roman" panose="02020603050405020304" pitchFamily="18" charset="0"/>
                        </a:rPr>
                        <a:t> and improving effective systems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a:txBody>
                  <a:tcPr>
                    <a:noFill/>
                  </a:tcPr>
                </a:tc>
                <a:tc>
                  <a:txBody>
                    <a:bodyPr/>
                    <a:lstStyle/>
                    <a:p>
                      <a:r>
                        <a:rPr lang="en-GB" sz="1400" b="1" dirty="0">
                          <a:solidFill>
                            <a:srgbClr val="F18523"/>
                          </a:solidFill>
                          <a:effectLst/>
                          <a:latin typeface="Arial" panose="020B0604020202020204" pitchFamily="34" charset="0"/>
                          <a:ea typeface="Calibri" panose="020F0502020204030204" pitchFamily="34" charset="0"/>
                        </a:rPr>
                        <a:t>14/12 </a:t>
                      </a:r>
                      <a:r>
                        <a:rPr lang="en-GB" sz="1400" b="1" kern="1200" dirty="0">
                          <a:solidFill>
                            <a:srgbClr val="F18523"/>
                          </a:solidFill>
                          <a:effectLst/>
                          <a:latin typeface="+mn-lt"/>
                          <a:ea typeface="+mn-ea"/>
                          <a:cs typeface="+mn-cs"/>
                        </a:rPr>
                        <a:t>Manufacturing</a:t>
                      </a:r>
                      <a:r>
                        <a:rPr lang="en-GB" sz="1400" b="1" dirty="0">
                          <a:solidFill>
                            <a:srgbClr val="F18523"/>
                          </a:solidFill>
                          <a:effectLst/>
                          <a:latin typeface="Arial" panose="020B0604020202020204" pitchFamily="34" charset="0"/>
                          <a:ea typeface="Calibri" panose="020F0502020204030204" pitchFamily="34" charset="0"/>
                        </a:rPr>
                        <a:t> tools for getting stuff done</a:t>
                      </a:r>
                      <a:endParaRPr lang="en-GB" sz="1400" dirty="0"/>
                    </a:p>
                  </a:txBody>
                  <a:tcPr>
                    <a:noFill/>
                  </a:tcPr>
                </a:tc>
                <a:extLst>
                  <a:ext uri="{0D108BD9-81ED-4DB2-BD59-A6C34878D82A}">
                    <a16:rowId xmlns:a16="http://schemas.microsoft.com/office/drawing/2014/main" val="1565102521"/>
                  </a:ext>
                </a:extLst>
              </a:tr>
            </a:tbl>
          </a:graphicData>
        </a:graphic>
      </p:graphicFrame>
      <p:pic>
        <p:nvPicPr>
          <p:cNvPr id="10" name="Picture 9" descr="A picture containing purple, several&#10;&#10;Description automatically generated">
            <a:extLst>
              <a:ext uri="{FF2B5EF4-FFF2-40B4-BE49-F238E27FC236}">
                <a16:creationId xmlns:a16="http://schemas.microsoft.com/office/drawing/2014/main" id="{6AB98B0B-0EAA-6790-783D-4A62CB2C51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7394" y="2665047"/>
            <a:ext cx="1824207" cy="24322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9D57-C95A-DDC3-D22E-098C64C93EF6}"/>
              </a:ext>
            </a:extLst>
          </p:cNvPr>
          <p:cNvSpPr>
            <a:spLocks noGrp="1"/>
          </p:cNvSpPr>
          <p:nvPr>
            <p:ph type="title"/>
          </p:nvPr>
        </p:nvSpPr>
        <p:spPr/>
        <p:txBody>
          <a:bodyPr/>
          <a:lstStyle/>
          <a:p>
            <a:r>
              <a:rPr lang="en-GB" kern="0" dirty="0"/>
              <a:t>The current situation </a:t>
            </a:r>
            <a:endParaRPr lang="en-GB" dirty="0"/>
          </a:p>
        </p:txBody>
      </p:sp>
      <p:sp>
        <p:nvSpPr>
          <p:cNvPr id="3" name="Content Placeholder 2">
            <a:extLst>
              <a:ext uri="{FF2B5EF4-FFF2-40B4-BE49-F238E27FC236}">
                <a16:creationId xmlns:a16="http://schemas.microsoft.com/office/drawing/2014/main" id="{6B2AB3D6-C21E-79AE-B725-D6FE182E70A1}"/>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E5BED754-A781-D55C-C653-BF7BA418E1AB}"/>
              </a:ext>
            </a:extLst>
          </p:cNvPr>
          <p:cNvPicPr>
            <a:picLocks noChangeAspect="1"/>
          </p:cNvPicPr>
          <p:nvPr/>
        </p:nvPicPr>
        <p:blipFill>
          <a:blip r:embed="rId3"/>
          <a:stretch>
            <a:fillRect/>
          </a:stretch>
        </p:blipFill>
        <p:spPr>
          <a:xfrm>
            <a:off x="2667000" y="3589481"/>
            <a:ext cx="2572883" cy="2293401"/>
          </a:xfrm>
          <a:prstGeom prst="rect">
            <a:avLst/>
          </a:prstGeom>
        </p:spPr>
      </p:pic>
      <p:pic>
        <p:nvPicPr>
          <p:cNvPr id="10" name="Picture 9">
            <a:extLst>
              <a:ext uri="{FF2B5EF4-FFF2-40B4-BE49-F238E27FC236}">
                <a16:creationId xmlns:a16="http://schemas.microsoft.com/office/drawing/2014/main" id="{1E7FEAC0-67D7-5FEE-E6AF-6298DA00D559}"/>
              </a:ext>
            </a:extLst>
          </p:cNvPr>
          <p:cNvPicPr>
            <a:picLocks noChangeAspect="1"/>
          </p:cNvPicPr>
          <p:nvPr/>
        </p:nvPicPr>
        <p:blipFill>
          <a:blip r:embed="rId4"/>
          <a:stretch>
            <a:fillRect/>
          </a:stretch>
        </p:blipFill>
        <p:spPr>
          <a:xfrm>
            <a:off x="5604442" y="1447800"/>
            <a:ext cx="3273830" cy="2826165"/>
          </a:xfrm>
          <a:prstGeom prst="rect">
            <a:avLst/>
          </a:prstGeom>
        </p:spPr>
      </p:pic>
      <p:pic>
        <p:nvPicPr>
          <p:cNvPr id="12" name="Picture 11">
            <a:extLst>
              <a:ext uri="{FF2B5EF4-FFF2-40B4-BE49-F238E27FC236}">
                <a16:creationId xmlns:a16="http://schemas.microsoft.com/office/drawing/2014/main" id="{976D19E7-BA2C-FF0D-8F70-7854141F6B12}"/>
              </a:ext>
            </a:extLst>
          </p:cNvPr>
          <p:cNvPicPr>
            <a:picLocks noChangeAspect="1"/>
          </p:cNvPicPr>
          <p:nvPr/>
        </p:nvPicPr>
        <p:blipFill>
          <a:blip r:embed="rId5"/>
          <a:stretch>
            <a:fillRect/>
          </a:stretch>
        </p:blipFill>
        <p:spPr>
          <a:xfrm>
            <a:off x="1013279" y="1288635"/>
            <a:ext cx="4496310" cy="2353537"/>
          </a:xfrm>
          <a:prstGeom prst="rect">
            <a:avLst/>
          </a:prstGeom>
        </p:spPr>
      </p:pic>
    </p:spTree>
    <p:extLst>
      <p:ext uri="{BB962C8B-B14F-4D97-AF65-F5344CB8AC3E}">
        <p14:creationId xmlns:p14="http://schemas.microsoft.com/office/powerpoint/2010/main" val="2696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1BAB-8DD6-4D16-9192-8A7DC8E77CA9}"/>
              </a:ext>
            </a:extLst>
          </p:cNvPr>
          <p:cNvSpPr>
            <a:spLocks noGrp="1"/>
          </p:cNvSpPr>
          <p:nvPr>
            <p:ph type="title"/>
          </p:nvPr>
        </p:nvSpPr>
        <p:spPr/>
        <p:txBody>
          <a:bodyPr/>
          <a:lstStyle/>
          <a:p>
            <a:r>
              <a:rPr lang="en-GB" dirty="0"/>
              <a:t>Profit verses Purpose </a:t>
            </a:r>
          </a:p>
        </p:txBody>
      </p:sp>
      <p:pic>
        <p:nvPicPr>
          <p:cNvPr id="5" name="Picture 4">
            <a:extLst>
              <a:ext uri="{FF2B5EF4-FFF2-40B4-BE49-F238E27FC236}">
                <a16:creationId xmlns:a16="http://schemas.microsoft.com/office/drawing/2014/main" id="{F5AE1C15-2A95-48D3-9046-65891F26A6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133600"/>
            <a:ext cx="2800350" cy="3733800"/>
          </a:xfrm>
          <a:prstGeom prst="rect">
            <a:avLst/>
          </a:prstGeom>
        </p:spPr>
      </p:pic>
      <p:pic>
        <p:nvPicPr>
          <p:cNvPr id="6" name="Content Placeholder 5" descr="A picture containing text, indoor, device, worktable&#10;&#10;Description automatically generated">
            <a:extLst>
              <a:ext uri="{FF2B5EF4-FFF2-40B4-BE49-F238E27FC236}">
                <a16:creationId xmlns:a16="http://schemas.microsoft.com/office/drawing/2014/main" id="{F7AD23E4-FDC8-8849-C96F-14BFA95C4CC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53193" y="1447005"/>
            <a:ext cx="4357007" cy="2450817"/>
          </a:xfrm>
        </p:spPr>
      </p:pic>
    </p:spTree>
    <p:extLst>
      <p:ext uri="{BB962C8B-B14F-4D97-AF65-F5344CB8AC3E}">
        <p14:creationId xmlns:p14="http://schemas.microsoft.com/office/powerpoint/2010/main" val="130082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EEE476-7EC6-46E2-B26C-BBBA88B44FDF}"/>
              </a:ext>
            </a:extLst>
          </p:cNvPr>
          <p:cNvPicPr>
            <a:picLocks noChangeAspect="1"/>
          </p:cNvPicPr>
          <p:nvPr/>
        </p:nvPicPr>
        <p:blipFill>
          <a:blip r:embed="rId3"/>
          <a:stretch>
            <a:fillRect/>
          </a:stretch>
        </p:blipFill>
        <p:spPr>
          <a:xfrm>
            <a:off x="2795587" y="3219450"/>
            <a:ext cx="3552825" cy="419100"/>
          </a:xfrm>
          <a:prstGeom prst="rect">
            <a:avLst/>
          </a:prstGeom>
        </p:spPr>
      </p:pic>
      <p:sp>
        <p:nvSpPr>
          <p:cNvPr id="2" name="Title 1">
            <a:extLst>
              <a:ext uri="{FF2B5EF4-FFF2-40B4-BE49-F238E27FC236}">
                <a16:creationId xmlns:a16="http://schemas.microsoft.com/office/drawing/2014/main" id="{1B386644-11AF-4D76-B81E-C1156C6796B9}"/>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C1263865-ED3F-4198-92D5-D0CB2DBC4D6F}"/>
              </a:ext>
            </a:extLst>
          </p:cNvPr>
          <p:cNvPicPr>
            <a:picLocks noChangeAspect="1"/>
          </p:cNvPicPr>
          <p:nvPr/>
        </p:nvPicPr>
        <p:blipFill>
          <a:blip r:embed="rId4"/>
          <a:stretch>
            <a:fillRect/>
          </a:stretch>
        </p:blipFill>
        <p:spPr>
          <a:xfrm>
            <a:off x="961269" y="1981200"/>
            <a:ext cx="8043785" cy="3200400"/>
          </a:xfrm>
          <a:prstGeom prst="rect">
            <a:avLst/>
          </a:prstGeom>
        </p:spPr>
      </p:pic>
    </p:spTree>
    <p:extLst>
      <p:ext uri="{BB962C8B-B14F-4D97-AF65-F5344CB8AC3E}">
        <p14:creationId xmlns:p14="http://schemas.microsoft.com/office/powerpoint/2010/main" val="1664930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rks\Google Drive\Company folder\01-Marketing Activities\Promotional material\Logo's &amp; scan's\Steve's stuff\checkered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219200"/>
            <a:ext cx="5715000" cy="462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57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91B32-254C-46C9-9B72-CD84475D0B0E}"/>
              </a:ext>
            </a:extLst>
          </p:cNvPr>
          <p:cNvPicPr>
            <a:picLocks noChangeAspect="1"/>
          </p:cNvPicPr>
          <p:nvPr/>
        </p:nvPicPr>
        <p:blipFill>
          <a:blip r:embed="rId3"/>
          <a:stretch>
            <a:fillRect/>
          </a:stretch>
        </p:blipFill>
        <p:spPr>
          <a:xfrm>
            <a:off x="1019175" y="381000"/>
            <a:ext cx="4844761" cy="571500"/>
          </a:xfrm>
          <a:prstGeom prst="rect">
            <a:avLst/>
          </a:prstGeom>
        </p:spPr>
      </p:pic>
      <p:sp>
        <p:nvSpPr>
          <p:cNvPr id="3" name="Content Placeholder 2">
            <a:extLst>
              <a:ext uri="{FF2B5EF4-FFF2-40B4-BE49-F238E27FC236}">
                <a16:creationId xmlns:a16="http://schemas.microsoft.com/office/drawing/2014/main" id="{FB482B48-45D0-446D-9582-860D6A39FD34}"/>
              </a:ext>
            </a:extLst>
          </p:cNvPr>
          <p:cNvSpPr txBox="1">
            <a:spLocks/>
          </p:cNvSpPr>
          <p:nvPr/>
        </p:nvSpPr>
        <p:spPr>
          <a:xfrm>
            <a:off x="1019175" y="1219200"/>
            <a:ext cx="8321675" cy="3496855"/>
          </a:xfrm>
          <a:prstGeom prst="rect">
            <a:avLst/>
          </a:prstGeom>
        </p:spPr>
        <p:txBody>
          <a:bodyPr/>
          <a:lstStyle>
            <a:lvl1pPr marL="285750" indent="-285750" algn="l" rtl="0" eaLnBrk="0" fontAlgn="base" hangingPunct="0">
              <a:lnSpc>
                <a:spcPct val="90000"/>
              </a:lnSpc>
              <a:spcBef>
                <a:spcPct val="100000"/>
              </a:spcBef>
              <a:spcAft>
                <a:spcPct val="0"/>
              </a:spcAft>
              <a:buSzPct val="100000"/>
              <a:buChar char="•"/>
              <a:defRPr b="1" baseline="0">
                <a:solidFill>
                  <a:srgbClr val="500778"/>
                </a:solidFill>
                <a:latin typeface="+mn-lt"/>
                <a:ea typeface="+mn-ea"/>
                <a:cs typeface="+mn-cs"/>
              </a:defRPr>
            </a:lvl1pPr>
            <a:lvl2pPr marL="566738" indent="-166688" algn="l" rtl="0" eaLnBrk="0" fontAlgn="base" hangingPunct="0">
              <a:lnSpc>
                <a:spcPct val="90000"/>
              </a:lnSpc>
              <a:spcBef>
                <a:spcPct val="50000"/>
              </a:spcBef>
              <a:spcAft>
                <a:spcPct val="0"/>
              </a:spcAft>
              <a:buSzPct val="100000"/>
              <a:buChar char="–"/>
              <a:defRPr sz="1400" baseline="0">
                <a:solidFill>
                  <a:srgbClr val="500778"/>
                </a:solidFill>
                <a:latin typeface="+mn-lt"/>
              </a:defRPr>
            </a:lvl2pPr>
            <a:lvl3pPr marL="850900" indent="-169863" algn="l" rtl="0" eaLnBrk="0" fontAlgn="base" hangingPunct="0">
              <a:lnSpc>
                <a:spcPct val="90000"/>
              </a:lnSpc>
              <a:spcBef>
                <a:spcPct val="25000"/>
              </a:spcBef>
              <a:spcAft>
                <a:spcPct val="0"/>
              </a:spcAft>
              <a:buSzPct val="100000"/>
              <a:buChar char="•"/>
              <a:defRPr sz="1400" baseline="0">
                <a:solidFill>
                  <a:srgbClr val="500778"/>
                </a:solidFill>
                <a:latin typeface="+mn-lt"/>
              </a:defRPr>
            </a:lvl3pPr>
            <a:lvl4pPr marL="1181100" indent="-215900" algn="l" rtl="0" eaLnBrk="0" fontAlgn="base" hangingPunct="0">
              <a:lnSpc>
                <a:spcPct val="90000"/>
              </a:lnSpc>
              <a:spcBef>
                <a:spcPct val="25000"/>
              </a:spcBef>
              <a:spcAft>
                <a:spcPct val="0"/>
              </a:spcAft>
              <a:buSzPct val="100000"/>
              <a:buChar char="–"/>
              <a:defRPr sz="1400" baseline="0">
                <a:solidFill>
                  <a:srgbClr val="500778"/>
                </a:solidFill>
                <a:latin typeface="+mn-lt"/>
              </a:defRPr>
            </a:lvl4pPr>
            <a:lvl5pPr marL="1485900" indent="-190500" algn="l" rtl="0" eaLnBrk="0" fontAlgn="base" hangingPunct="0">
              <a:lnSpc>
                <a:spcPct val="90000"/>
              </a:lnSpc>
              <a:spcBef>
                <a:spcPct val="25000"/>
              </a:spcBef>
              <a:spcAft>
                <a:spcPct val="0"/>
              </a:spcAft>
              <a:buSzPct val="100000"/>
              <a:buChar char="•"/>
              <a:defRPr sz="1400" baseline="0">
                <a:solidFill>
                  <a:srgbClr val="500778"/>
                </a:solidFill>
                <a:latin typeface="+mn-lt"/>
              </a:defRPr>
            </a:lvl5pPr>
            <a:lvl6pPr marL="1943100" indent="-190500" algn="l" rtl="0" eaLnBrk="0" fontAlgn="base" hangingPunct="0">
              <a:lnSpc>
                <a:spcPct val="90000"/>
              </a:lnSpc>
              <a:spcBef>
                <a:spcPct val="25000"/>
              </a:spcBef>
              <a:spcAft>
                <a:spcPct val="0"/>
              </a:spcAft>
              <a:buSzPct val="100000"/>
              <a:buChar char="•"/>
              <a:defRPr sz="1400">
                <a:solidFill>
                  <a:srgbClr val="CC9900"/>
                </a:solidFill>
                <a:latin typeface="+mn-lt"/>
              </a:defRPr>
            </a:lvl6pPr>
            <a:lvl7pPr marL="2400300" indent="-190500" algn="l" rtl="0" eaLnBrk="0" fontAlgn="base" hangingPunct="0">
              <a:lnSpc>
                <a:spcPct val="90000"/>
              </a:lnSpc>
              <a:spcBef>
                <a:spcPct val="25000"/>
              </a:spcBef>
              <a:spcAft>
                <a:spcPct val="0"/>
              </a:spcAft>
              <a:buSzPct val="100000"/>
              <a:buChar char="•"/>
              <a:defRPr sz="1400">
                <a:solidFill>
                  <a:srgbClr val="CC9900"/>
                </a:solidFill>
                <a:latin typeface="+mn-lt"/>
              </a:defRPr>
            </a:lvl7pPr>
            <a:lvl8pPr marL="2857500" indent="-190500" algn="l" rtl="0" eaLnBrk="0" fontAlgn="base" hangingPunct="0">
              <a:lnSpc>
                <a:spcPct val="90000"/>
              </a:lnSpc>
              <a:spcBef>
                <a:spcPct val="25000"/>
              </a:spcBef>
              <a:spcAft>
                <a:spcPct val="0"/>
              </a:spcAft>
              <a:buSzPct val="100000"/>
              <a:buChar char="•"/>
              <a:defRPr sz="1400">
                <a:solidFill>
                  <a:srgbClr val="CC9900"/>
                </a:solidFill>
                <a:latin typeface="+mn-lt"/>
              </a:defRPr>
            </a:lvl8pPr>
            <a:lvl9pPr marL="3314700" indent="-190500" algn="l" rtl="0" eaLnBrk="0" fontAlgn="base" hangingPunct="0">
              <a:lnSpc>
                <a:spcPct val="90000"/>
              </a:lnSpc>
              <a:spcBef>
                <a:spcPct val="25000"/>
              </a:spcBef>
              <a:spcAft>
                <a:spcPct val="0"/>
              </a:spcAft>
              <a:buSzPct val="100000"/>
              <a:buChar char="•"/>
              <a:defRPr sz="1400">
                <a:solidFill>
                  <a:srgbClr val="CC9900"/>
                </a:solidFill>
                <a:latin typeface="+mn-lt"/>
              </a:defRPr>
            </a:lvl9pPr>
          </a:lstStyle>
          <a:p>
            <a:pPr marL="457200" indent="-457200">
              <a:buFont typeface="+mj-lt"/>
              <a:buAutoNum type="arabicPeriod"/>
            </a:pPr>
            <a:r>
              <a:rPr lang="en-GB" sz="2000" kern="0" dirty="0"/>
              <a:t>Vision</a:t>
            </a:r>
          </a:p>
          <a:p>
            <a:pPr marL="457200" indent="-457200">
              <a:buFont typeface="+mj-lt"/>
              <a:buAutoNum type="arabicPeriod"/>
            </a:pPr>
            <a:r>
              <a:rPr lang="en-GB" sz="2000" kern="0" dirty="0"/>
              <a:t>Mission</a:t>
            </a:r>
          </a:p>
          <a:p>
            <a:pPr marL="457200" indent="-457200">
              <a:buFont typeface="+mj-lt"/>
              <a:buAutoNum type="arabicPeriod"/>
            </a:pPr>
            <a:r>
              <a:rPr lang="en-GB" sz="2000" kern="0" dirty="0"/>
              <a:t>Values</a:t>
            </a:r>
          </a:p>
          <a:p>
            <a:pPr marL="457200" indent="-457200">
              <a:buFont typeface="+mj-lt"/>
              <a:buAutoNum type="arabicPeriod"/>
            </a:pPr>
            <a:endParaRPr lang="en-GB" sz="2000" kern="0" dirty="0"/>
          </a:p>
          <a:p>
            <a:endParaRPr lang="en-GB" sz="1800" kern="0" dirty="0"/>
          </a:p>
          <a:p>
            <a:pPr marL="0" indent="0">
              <a:buFontTx/>
              <a:buNone/>
            </a:pPr>
            <a:endParaRPr lang="en-GB" sz="1800" kern="0" dirty="0"/>
          </a:p>
          <a:p>
            <a:endParaRPr lang="en-GB" sz="1800" kern="0" dirty="0"/>
          </a:p>
        </p:txBody>
      </p:sp>
      <p:pic>
        <p:nvPicPr>
          <p:cNvPr id="4" name="Picture 3">
            <a:extLst>
              <a:ext uri="{FF2B5EF4-FFF2-40B4-BE49-F238E27FC236}">
                <a16:creationId xmlns:a16="http://schemas.microsoft.com/office/drawing/2014/main" id="{41B19C3C-9F36-46D3-93D0-70C8F6AC944C}"/>
              </a:ext>
            </a:extLst>
          </p:cNvPr>
          <p:cNvPicPr>
            <a:picLocks noChangeAspect="1"/>
          </p:cNvPicPr>
          <p:nvPr/>
        </p:nvPicPr>
        <p:blipFill>
          <a:blip r:embed="rId4"/>
          <a:stretch>
            <a:fillRect/>
          </a:stretch>
        </p:blipFill>
        <p:spPr>
          <a:xfrm rot="21132285">
            <a:off x="1295400" y="3429000"/>
            <a:ext cx="7422237" cy="1365343"/>
          </a:xfrm>
          <a:prstGeom prst="rect">
            <a:avLst/>
          </a:prstGeom>
        </p:spPr>
      </p:pic>
    </p:spTree>
    <p:extLst>
      <p:ext uri="{BB962C8B-B14F-4D97-AF65-F5344CB8AC3E}">
        <p14:creationId xmlns:p14="http://schemas.microsoft.com/office/powerpoint/2010/main" val="66671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7391-9E82-4351-8C89-57B7485D85FE}"/>
              </a:ext>
            </a:extLst>
          </p:cNvPr>
          <p:cNvSpPr txBox="1">
            <a:spLocks/>
          </p:cNvSpPr>
          <p:nvPr/>
        </p:nvSpPr>
        <p:spPr>
          <a:xfrm>
            <a:off x="1041131" y="533400"/>
            <a:ext cx="8124825" cy="404813"/>
          </a:xfrm>
          <a:prstGeom prst="rect">
            <a:avLst/>
          </a:prstGeom>
        </p:spPr>
        <p:txBody>
          <a:bodyPr/>
          <a:lstStyle>
            <a:lvl1pPr algn="l" defTabSz="923925" rtl="0" eaLnBrk="0" fontAlgn="base" hangingPunct="0">
              <a:lnSpc>
                <a:spcPct val="97000"/>
              </a:lnSpc>
              <a:spcBef>
                <a:spcPct val="49000"/>
              </a:spcBef>
              <a:spcAft>
                <a:spcPct val="0"/>
              </a:spcAft>
              <a:defRPr sz="3200" b="1" baseline="0">
                <a:solidFill>
                  <a:srgbClr val="500778"/>
                </a:solidFill>
                <a:latin typeface="+mj-lt"/>
                <a:ea typeface="+mj-ea"/>
                <a:cs typeface="+mj-cs"/>
              </a:defRPr>
            </a:lvl1pPr>
            <a:lvl2pPr algn="l" defTabSz="923925" rtl="0" eaLnBrk="0" fontAlgn="base" hangingPunct="0">
              <a:lnSpc>
                <a:spcPct val="97000"/>
              </a:lnSpc>
              <a:spcBef>
                <a:spcPct val="49000"/>
              </a:spcBef>
              <a:spcAft>
                <a:spcPct val="0"/>
              </a:spcAft>
              <a:defRPr sz="3200" b="1">
                <a:solidFill>
                  <a:srgbClr val="008000"/>
                </a:solidFill>
                <a:latin typeface="Arial" charset="0"/>
              </a:defRPr>
            </a:lvl2pPr>
            <a:lvl3pPr algn="l" defTabSz="923925" rtl="0" eaLnBrk="0" fontAlgn="base" hangingPunct="0">
              <a:lnSpc>
                <a:spcPct val="97000"/>
              </a:lnSpc>
              <a:spcBef>
                <a:spcPct val="49000"/>
              </a:spcBef>
              <a:spcAft>
                <a:spcPct val="0"/>
              </a:spcAft>
              <a:defRPr sz="3200" b="1">
                <a:solidFill>
                  <a:srgbClr val="008000"/>
                </a:solidFill>
                <a:latin typeface="Arial" charset="0"/>
              </a:defRPr>
            </a:lvl3pPr>
            <a:lvl4pPr algn="l" defTabSz="923925" rtl="0" eaLnBrk="0" fontAlgn="base" hangingPunct="0">
              <a:lnSpc>
                <a:spcPct val="97000"/>
              </a:lnSpc>
              <a:spcBef>
                <a:spcPct val="49000"/>
              </a:spcBef>
              <a:spcAft>
                <a:spcPct val="0"/>
              </a:spcAft>
              <a:defRPr sz="3200" b="1">
                <a:solidFill>
                  <a:srgbClr val="008000"/>
                </a:solidFill>
                <a:latin typeface="Arial" charset="0"/>
              </a:defRPr>
            </a:lvl4pPr>
            <a:lvl5pPr algn="l" defTabSz="923925" rtl="0" eaLnBrk="0" fontAlgn="base" hangingPunct="0">
              <a:lnSpc>
                <a:spcPct val="97000"/>
              </a:lnSpc>
              <a:spcBef>
                <a:spcPct val="49000"/>
              </a:spcBef>
              <a:spcAft>
                <a:spcPct val="0"/>
              </a:spcAft>
              <a:defRPr sz="3200" b="1">
                <a:solidFill>
                  <a:srgbClr val="008000"/>
                </a:solidFill>
                <a:latin typeface="Arial" charset="0"/>
              </a:defRPr>
            </a:lvl5pPr>
            <a:lvl6pPr marL="457200" algn="l" defTabSz="923925" rtl="0" eaLnBrk="0" fontAlgn="base" hangingPunct="0">
              <a:lnSpc>
                <a:spcPct val="97000"/>
              </a:lnSpc>
              <a:spcBef>
                <a:spcPct val="49000"/>
              </a:spcBef>
              <a:spcAft>
                <a:spcPct val="0"/>
              </a:spcAft>
              <a:defRPr sz="2400" b="1">
                <a:solidFill>
                  <a:srgbClr val="CC9900"/>
                </a:solidFill>
                <a:latin typeface="Arial" charset="0"/>
              </a:defRPr>
            </a:lvl6pPr>
            <a:lvl7pPr marL="914400" algn="l" defTabSz="923925" rtl="0" eaLnBrk="0" fontAlgn="base" hangingPunct="0">
              <a:lnSpc>
                <a:spcPct val="97000"/>
              </a:lnSpc>
              <a:spcBef>
                <a:spcPct val="49000"/>
              </a:spcBef>
              <a:spcAft>
                <a:spcPct val="0"/>
              </a:spcAft>
              <a:defRPr sz="2400" b="1">
                <a:solidFill>
                  <a:srgbClr val="CC9900"/>
                </a:solidFill>
                <a:latin typeface="Arial" charset="0"/>
              </a:defRPr>
            </a:lvl7pPr>
            <a:lvl8pPr marL="1371600" algn="l" defTabSz="923925" rtl="0" eaLnBrk="0" fontAlgn="base" hangingPunct="0">
              <a:lnSpc>
                <a:spcPct val="97000"/>
              </a:lnSpc>
              <a:spcBef>
                <a:spcPct val="49000"/>
              </a:spcBef>
              <a:spcAft>
                <a:spcPct val="0"/>
              </a:spcAft>
              <a:defRPr sz="2400" b="1">
                <a:solidFill>
                  <a:srgbClr val="CC9900"/>
                </a:solidFill>
                <a:latin typeface="Arial" charset="0"/>
              </a:defRPr>
            </a:lvl8pPr>
            <a:lvl9pPr marL="1828800" algn="l" defTabSz="923925" rtl="0" eaLnBrk="0" fontAlgn="base" hangingPunct="0">
              <a:lnSpc>
                <a:spcPct val="97000"/>
              </a:lnSpc>
              <a:spcBef>
                <a:spcPct val="49000"/>
              </a:spcBef>
              <a:spcAft>
                <a:spcPct val="0"/>
              </a:spcAft>
              <a:defRPr sz="2400" b="1">
                <a:solidFill>
                  <a:srgbClr val="CC9900"/>
                </a:solidFill>
                <a:latin typeface="Arial" charset="0"/>
              </a:defRPr>
            </a:lvl9pPr>
          </a:lstStyle>
          <a:p>
            <a:r>
              <a:rPr lang="en-GB" kern="0" dirty="0">
                <a:solidFill>
                  <a:srgbClr val="800080"/>
                </a:solidFill>
              </a:rPr>
              <a:t>Vision</a:t>
            </a:r>
          </a:p>
        </p:txBody>
      </p:sp>
      <p:pic>
        <p:nvPicPr>
          <p:cNvPr id="4" name="Picture 3">
            <a:extLst>
              <a:ext uri="{FF2B5EF4-FFF2-40B4-BE49-F238E27FC236}">
                <a16:creationId xmlns:a16="http://schemas.microsoft.com/office/drawing/2014/main" id="{BD2AB33D-8C5C-421C-96F1-D7A2FBF51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981200"/>
            <a:ext cx="2800350" cy="3733800"/>
          </a:xfrm>
          <a:prstGeom prst="rect">
            <a:avLst/>
          </a:prstGeom>
        </p:spPr>
      </p:pic>
      <p:pic>
        <p:nvPicPr>
          <p:cNvPr id="5" name="Picture 4" descr="A picture containing indoor, purple, several&#10;&#10;Description automatically generated">
            <a:extLst>
              <a:ext uri="{FF2B5EF4-FFF2-40B4-BE49-F238E27FC236}">
                <a16:creationId xmlns:a16="http://schemas.microsoft.com/office/drawing/2014/main" id="{D2364AFD-52C2-C161-8846-09522F1E67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219200"/>
            <a:ext cx="2000250" cy="2667000"/>
          </a:xfrm>
          <a:prstGeom prst="rect">
            <a:avLst/>
          </a:prstGeom>
        </p:spPr>
      </p:pic>
    </p:spTree>
    <p:extLst>
      <p:ext uri="{BB962C8B-B14F-4D97-AF65-F5344CB8AC3E}">
        <p14:creationId xmlns:p14="http://schemas.microsoft.com/office/powerpoint/2010/main" val="52368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7391-9E82-4351-8C89-57B7485D85FE}"/>
              </a:ext>
            </a:extLst>
          </p:cNvPr>
          <p:cNvSpPr txBox="1">
            <a:spLocks/>
          </p:cNvSpPr>
          <p:nvPr/>
        </p:nvSpPr>
        <p:spPr>
          <a:xfrm>
            <a:off x="1041131" y="533400"/>
            <a:ext cx="8124825" cy="404813"/>
          </a:xfrm>
          <a:prstGeom prst="rect">
            <a:avLst/>
          </a:prstGeom>
        </p:spPr>
        <p:txBody>
          <a:bodyPr/>
          <a:lstStyle>
            <a:lvl1pPr algn="l" defTabSz="923925" rtl="0" eaLnBrk="0" fontAlgn="base" hangingPunct="0">
              <a:lnSpc>
                <a:spcPct val="97000"/>
              </a:lnSpc>
              <a:spcBef>
                <a:spcPct val="49000"/>
              </a:spcBef>
              <a:spcAft>
                <a:spcPct val="0"/>
              </a:spcAft>
              <a:defRPr sz="3200" b="1" baseline="0">
                <a:solidFill>
                  <a:srgbClr val="500778"/>
                </a:solidFill>
                <a:latin typeface="+mj-lt"/>
                <a:ea typeface="+mj-ea"/>
                <a:cs typeface="+mj-cs"/>
              </a:defRPr>
            </a:lvl1pPr>
            <a:lvl2pPr algn="l" defTabSz="923925" rtl="0" eaLnBrk="0" fontAlgn="base" hangingPunct="0">
              <a:lnSpc>
                <a:spcPct val="97000"/>
              </a:lnSpc>
              <a:spcBef>
                <a:spcPct val="49000"/>
              </a:spcBef>
              <a:spcAft>
                <a:spcPct val="0"/>
              </a:spcAft>
              <a:defRPr sz="3200" b="1">
                <a:solidFill>
                  <a:srgbClr val="008000"/>
                </a:solidFill>
                <a:latin typeface="Arial" charset="0"/>
              </a:defRPr>
            </a:lvl2pPr>
            <a:lvl3pPr algn="l" defTabSz="923925" rtl="0" eaLnBrk="0" fontAlgn="base" hangingPunct="0">
              <a:lnSpc>
                <a:spcPct val="97000"/>
              </a:lnSpc>
              <a:spcBef>
                <a:spcPct val="49000"/>
              </a:spcBef>
              <a:spcAft>
                <a:spcPct val="0"/>
              </a:spcAft>
              <a:defRPr sz="3200" b="1">
                <a:solidFill>
                  <a:srgbClr val="008000"/>
                </a:solidFill>
                <a:latin typeface="Arial" charset="0"/>
              </a:defRPr>
            </a:lvl3pPr>
            <a:lvl4pPr algn="l" defTabSz="923925" rtl="0" eaLnBrk="0" fontAlgn="base" hangingPunct="0">
              <a:lnSpc>
                <a:spcPct val="97000"/>
              </a:lnSpc>
              <a:spcBef>
                <a:spcPct val="49000"/>
              </a:spcBef>
              <a:spcAft>
                <a:spcPct val="0"/>
              </a:spcAft>
              <a:defRPr sz="3200" b="1">
                <a:solidFill>
                  <a:srgbClr val="008000"/>
                </a:solidFill>
                <a:latin typeface="Arial" charset="0"/>
              </a:defRPr>
            </a:lvl4pPr>
            <a:lvl5pPr algn="l" defTabSz="923925" rtl="0" eaLnBrk="0" fontAlgn="base" hangingPunct="0">
              <a:lnSpc>
                <a:spcPct val="97000"/>
              </a:lnSpc>
              <a:spcBef>
                <a:spcPct val="49000"/>
              </a:spcBef>
              <a:spcAft>
                <a:spcPct val="0"/>
              </a:spcAft>
              <a:defRPr sz="3200" b="1">
                <a:solidFill>
                  <a:srgbClr val="008000"/>
                </a:solidFill>
                <a:latin typeface="Arial" charset="0"/>
              </a:defRPr>
            </a:lvl5pPr>
            <a:lvl6pPr marL="457200" algn="l" defTabSz="923925" rtl="0" eaLnBrk="0" fontAlgn="base" hangingPunct="0">
              <a:lnSpc>
                <a:spcPct val="97000"/>
              </a:lnSpc>
              <a:spcBef>
                <a:spcPct val="49000"/>
              </a:spcBef>
              <a:spcAft>
                <a:spcPct val="0"/>
              </a:spcAft>
              <a:defRPr sz="2400" b="1">
                <a:solidFill>
                  <a:srgbClr val="CC9900"/>
                </a:solidFill>
                <a:latin typeface="Arial" charset="0"/>
              </a:defRPr>
            </a:lvl6pPr>
            <a:lvl7pPr marL="914400" algn="l" defTabSz="923925" rtl="0" eaLnBrk="0" fontAlgn="base" hangingPunct="0">
              <a:lnSpc>
                <a:spcPct val="97000"/>
              </a:lnSpc>
              <a:spcBef>
                <a:spcPct val="49000"/>
              </a:spcBef>
              <a:spcAft>
                <a:spcPct val="0"/>
              </a:spcAft>
              <a:defRPr sz="2400" b="1">
                <a:solidFill>
                  <a:srgbClr val="CC9900"/>
                </a:solidFill>
                <a:latin typeface="Arial" charset="0"/>
              </a:defRPr>
            </a:lvl7pPr>
            <a:lvl8pPr marL="1371600" algn="l" defTabSz="923925" rtl="0" eaLnBrk="0" fontAlgn="base" hangingPunct="0">
              <a:lnSpc>
                <a:spcPct val="97000"/>
              </a:lnSpc>
              <a:spcBef>
                <a:spcPct val="49000"/>
              </a:spcBef>
              <a:spcAft>
                <a:spcPct val="0"/>
              </a:spcAft>
              <a:defRPr sz="2400" b="1">
                <a:solidFill>
                  <a:srgbClr val="CC9900"/>
                </a:solidFill>
                <a:latin typeface="Arial" charset="0"/>
              </a:defRPr>
            </a:lvl8pPr>
            <a:lvl9pPr marL="1828800" algn="l" defTabSz="923925" rtl="0" eaLnBrk="0" fontAlgn="base" hangingPunct="0">
              <a:lnSpc>
                <a:spcPct val="97000"/>
              </a:lnSpc>
              <a:spcBef>
                <a:spcPct val="49000"/>
              </a:spcBef>
              <a:spcAft>
                <a:spcPct val="0"/>
              </a:spcAft>
              <a:defRPr sz="2400" b="1">
                <a:solidFill>
                  <a:srgbClr val="CC9900"/>
                </a:solidFill>
                <a:latin typeface="Arial" charset="0"/>
              </a:defRPr>
            </a:lvl9pPr>
          </a:lstStyle>
          <a:p>
            <a:r>
              <a:rPr lang="en-GB" kern="0" dirty="0">
                <a:solidFill>
                  <a:srgbClr val="800080"/>
                </a:solidFill>
              </a:rPr>
              <a:t>Vision</a:t>
            </a:r>
          </a:p>
        </p:txBody>
      </p:sp>
      <p:pic>
        <p:nvPicPr>
          <p:cNvPr id="4" name="Picture 3">
            <a:extLst>
              <a:ext uri="{FF2B5EF4-FFF2-40B4-BE49-F238E27FC236}">
                <a16:creationId xmlns:a16="http://schemas.microsoft.com/office/drawing/2014/main" id="{BD2AB33D-8C5C-421C-96F1-D7A2FBF51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981200"/>
            <a:ext cx="2800350" cy="3733800"/>
          </a:xfrm>
          <a:prstGeom prst="rect">
            <a:avLst/>
          </a:prstGeom>
        </p:spPr>
      </p:pic>
      <p:pic>
        <p:nvPicPr>
          <p:cNvPr id="5" name="Picture 4">
            <a:extLst>
              <a:ext uri="{FF2B5EF4-FFF2-40B4-BE49-F238E27FC236}">
                <a16:creationId xmlns:a16="http://schemas.microsoft.com/office/drawing/2014/main" id="{2B10BB49-E4AA-406F-2FFB-1374960DDBE3}"/>
              </a:ext>
            </a:extLst>
          </p:cNvPr>
          <p:cNvPicPr>
            <a:picLocks noChangeAspect="1"/>
          </p:cNvPicPr>
          <p:nvPr/>
        </p:nvPicPr>
        <p:blipFill>
          <a:blip r:embed="rId4"/>
          <a:stretch>
            <a:fillRect/>
          </a:stretch>
        </p:blipFill>
        <p:spPr>
          <a:xfrm>
            <a:off x="1219201" y="3429000"/>
            <a:ext cx="4391638" cy="2438740"/>
          </a:xfrm>
          <a:prstGeom prst="rect">
            <a:avLst/>
          </a:prstGeom>
        </p:spPr>
      </p:pic>
      <p:pic>
        <p:nvPicPr>
          <p:cNvPr id="6" name="Picture 5" descr="A picture containing keyboard, electronics&#10;&#10;Description automatically generated">
            <a:extLst>
              <a:ext uri="{FF2B5EF4-FFF2-40B4-BE49-F238E27FC236}">
                <a16:creationId xmlns:a16="http://schemas.microsoft.com/office/drawing/2014/main" id="{C92D75A6-B6B0-36AC-937D-A59F347EC4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1" y="1371601"/>
            <a:ext cx="3352799" cy="1630298"/>
          </a:xfrm>
          <a:prstGeom prst="rect">
            <a:avLst/>
          </a:prstGeom>
        </p:spPr>
      </p:pic>
    </p:spTree>
    <p:extLst>
      <p:ext uri="{BB962C8B-B14F-4D97-AF65-F5344CB8AC3E}">
        <p14:creationId xmlns:p14="http://schemas.microsoft.com/office/powerpoint/2010/main" val="183967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7391-9E82-4351-8C89-57B7485D85FE}"/>
              </a:ext>
            </a:extLst>
          </p:cNvPr>
          <p:cNvSpPr txBox="1">
            <a:spLocks/>
          </p:cNvSpPr>
          <p:nvPr/>
        </p:nvSpPr>
        <p:spPr>
          <a:xfrm>
            <a:off x="1041131" y="533400"/>
            <a:ext cx="8124825" cy="404813"/>
          </a:xfrm>
          <a:prstGeom prst="rect">
            <a:avLst/>
          </a:prstGeom>
        </p:spPr>
        <p:txBody>
          <a:bodyPr/>
          <a:lstStyle>
            <a:lvl1pPr algn="l" defTabSz="923925" rtl="0" eaLnBrk="0" fontAlgn="base" hangingPunct="0">
              <a:lnSpc>
                <a:spcPct val="97000"/>
              </a:lnSpc>
              <a:spcBef>
                <a:spcPct val="49000"/>
              </a:spcBef>
              <a:spcAft>
                <a:spcPct val="0"/>
              </a:spcAft>
              <a:defRPr sz="3200" b="1" baseline="0">
                <a:solidFill>
                  <a:srgbClr val="500778"/>
                </a:solidFill>
                <a:latin typeface="+mj-lt"/>
                <a:ea typeface="+mj-ea"/>
                <a:cs typeface="+mj-cs"/>
              </a:defRPr>
            </a:lvl1pPr>
            <a:lvl2pPr algn="l" defTabSz="923925" rtl="0" eaLnBrk="0" fontAlgn="base" hangingPunct="0">
              <a:lnSpc>
                <a:spcPct val="97000"/>
              </a:lnSpc>
              <a:spcBef>
                <a:spcPct val="49000"/>
              </a:spcBef>
              <a:spcAft>
                <a:spcPct val="0"/>
              </a:spcAft>
              <a:defRPr sz="3200" b="1">
                <a:solidFill>
                  <a:srgbClr val="008000"/>
                </a:solidFill>
                <a:latin typeface="Arial" charset="0"/>
              </a:defRPr>
            </a:lvl2pPr>
            <a:lvl3pPr algn="l" defTabSz="923925" rtl="0" eaLnBrk="0" fontAlgn="base" hangingPunct="0">
              <a:lnSpc>
                <a:spcPct val="97000"/>
              </a:lnSpc>
              <a:spcBef>
                <a:spcPct val="49000"/>
              </a:spcBef>
              <a:spcAft>
                <a:spcPct val="0"/>
              </a:spcAft>
              <a:defRPr sz="3200" b="1">
                <a:solidFill>
                  <a:srgbClr val="008000"/>
                </a:solidFill>
                <a:latin typeface="Arial" charset="0"/>
              </a:defRPr>
            </a:lvl3pPr>
            <a:lvl4pPr algn="l" defTabSz="923925" rtl="0" eaLnBrk="0" fontAlgn="base" hangingPunct="0">
              <a:lnSpc>
                <a:spcPct val="97000"/>
              </a:lnSpc>
              <a:spcBef>
                <a:spcPct val="49000"/>
              </a:spcBef>
              <a:spcAft>
                <a:spcPct val="0"/>
              </a:spcAft>
              <a:defRPr sz="3200" b="1">
                <a:solidFill>
                  <a:srgbClr val="008000"/>
                </a:solidFill>
                <a:latin typeface="Arial" charset="0"/>
              </a:defRPr>
            </a:lvl4pPr>
            <a:lvl5pPr algn="l" defTabSz="923925" rtl="0" eaLnBrk="0" fontAlgn="base" hangingPunct="0">
              <a:lnSpc>
                <a:spcPct val="97000"/>
              </a:lnSpc>
              <a:spcBef>
                <a:spcPct val="49000"/>
              </a:spcBef>
              <a:spcAft>
                <a:spcPct val="0"/>
              </a:spcAft>
              <a:defRPr sz="3200" b="1">
                <a:solidFill>
                  <a:srgbClr val="008000"/>
                </a:solidFill>
                <a:latin typeface="Arial" charset="0"/>
              </a:defRPr>
            </a:lvl5pPr>
            <a:lvl6pPr marL="457200" algn="l" defTabSz="923925" rtl="0" eaLnBrk="0" fontAlgn="base" hangingPunct="0">
              <a:lnSpc>
                <a:spcPct val="97000"/>
              </a:lnSpc>
              <a:spcBef>
                <a:spcPct val="49000"/>
              </a:spcBef>
              <a:spcAft>
                <a:spcPct val="0"/>
              </a:spcAft>
              <a:defRPr sz="2400" b="1">
                <a:solidFill>
                  <a:srgbClr val="CC9900"/>
                </a:solidFill>
                <a:latin typeface="Arial" charset="0"/>
              </a:defRPr>
            </a:lvl6pPr>
            <a:lvl7pPr marL="914400" algn="l" defTabSz="923925" rtl="0" eaLnBrk="0" fontAlgn="base" hangingPunct="0">
              <a:lnSpc>
                <a:spcPct val="97000"/>
              </a:lnSpc>
              <a:spcBef>
                <a:spcPct val="49000"/>
              </a:spcBef>
              <a:spcAft>
                <a:spcPct val="0"/>
              </a:spcAft>
              <a:defRPr sz="2400" b="1">
                <a:solidFill>
                  <a:srgbClr val="CC9900"/>
                </a:solidFill>
                <a:latin typeface="Arial" charset="0"/>
              </a:defRPr>
            </a:lvl7pPr>
            <a:lvl8pPr marL="1371600" algn="l" defTabSz="923925" rtl="0" eaLnBrk="0" fontAlgn="base" hangingPunct="0">
              <a:lnSpc>
                <a:spcPct val="97000"/>
              </a:lnSpc>
              <a:spcBef>
                <a:spcPct val="49000"/>
              </a:spcBef>
              <a:spcAft>
                <a:spcPct val="0"/>
              </a:spcAft>
              <a:defRPr sz="2400" b="1">
                <a:solidFill>
                  <a:srgbClr val="CC9900"/>
                </a:solidFill>
                <a:latin typeface="Arial" charset="0"/>
              </a:defRPr>
            </a:lvl8pPr>
            <a:lvl9pPr marL="1828800" algn="l" defTabSz="923925" rtl="0" eaLnBrk="0" fontAlgn="base" hangingPunct="0">
              <a:lnSpc>
                <a:spcPct val="97000"/>
              </a:lnSpc>
              <a:spcBef>
                <a:spcPct val="49000"/>
              </a:spcBef>
              <a:spcAft>
                <a:spcPct val="0"/>
              </a:spcAft>
              <a:defRPr sz="2400" b="1">
                <a:solidFill>
                  <a:srgbClr val="CC9900"/>
                </a:solidFill>
                <a:latin typeface="Arial" charset="0"/>
              </a:defRPr>
            </a:lvl9pPr>
          </a:lstStyle>
          <a:p>
            <a:r>
              <a:rPr lang="en-GB" kern="0" dirty="0">
                <a:solidFill>
                  <a:srgbClr val="800080"/>
                </a:solidFill>
              </a:rPr>
              <a:t>Vision</a:t>
            </a:r>
          </a:p>
        </p:txBody>
      </p:sp>
      <p:pic>
        <p:nvPicPr>
          <p:cNvPr id="4" name="Picture 3">
            <a:extLst>
              <a:ext uri="{FF2B5EF4-FFF2-40B4-BE49-F238E27FC236}">
                <a16:creationId xmlns:a16="http://schemas.microsoft.com/office/drawing/2014/main" id="{BD2AB33D-8C5C-421C-96F1-D7A2FBF51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981200"/>
            <a:ext cx="2800350" cy="3733800"/>
          </a:xfrm>
          <a:prstGeom prst="rect">
            <a:avLst/>
          </a:prstGeom>
        </p:spPr>
      </p:pic>
      <p:sp>
        <p:nvSpPr>
          <p:cNvPr id="5" name="Content Placeholder 2">
            <a:extLst>
              <a:ext uri="{FF2B5EF4-FFF2-40B4-BE49-F238E27FC236}">
                <a16:creationId xmlns:a16="http://schemas.microsoft.com/office/drawing/2014/main" id="{4FF8EBEB-F729-A5ED-1A4C-7E04CD065105}"/>
              </a:ext>
            </a:extLst>
          </p:cNvPr>
          <p:cNvSpPr txBox="1">
            <a:spLocks/>
          </p:cNvSpPr>
          <p:nvPr/>
        </p:nvSpPr>
        <p:spPr>
          <a:xfrm>
            <a:off x="1041131" y="3429000"/>
            <a:ext cx="4978669" cy="3496855"/>
          </a:xfrm>
          <a:prstGeom prst="rect">
            <a:avLst/>
          </a:prstGeom>
        </p:spPr>
        <p:txBody>
          <a:bodyPr/>
          <a:lstStyle>
            <a:lvl1pPr marL="285750" indent="-285750" algn="l" rtl="0" eaLnBrk="0" fontAlgn="base" hangingPunct="0">
              <a:lnSpc>
                <a:spcPct val="90000"/>
              </a:lnSpc>
              <a:spcBef>
                <a:spcPct val="100000"/>
              </a:spcBef>
              <a:spcAft>
                <a:spcPct val="0"/>
              </a:spcAft>
              <a:buSzPct val="100000"/>
              <a:buChar char="•"/>
              <a:defRPr b="1" baseline="0">
                <a:solidFill>
                  <a:srgbClr val="500778"/>
                </a:solidFill>
                <a:latin typeface="+mn-lt"/>
                <a:ea typeface="+mn-ea"/>
                <a:cs typeface="+mn-cs"/>
              </a:defRPr>
            </a:lvl1pPr>
            <a:lvl2pPr marL="566738" indent="-166688" algn="l" rtl="0" eaLnBrk="0" fontAlgn="base" hangingPunct="0">
              <a:lnSpc>
                <a:spcPct val="90000"/>
              </a:lnSpc>
              <a:spcBef>
                <a:spcPct val="50000"/>
              </a:spcBef>
              <a:spcAft>
                <a:spcPct val="0"/>
              </a:spcAft>
              <a:buSzPct val="100000"/>
              <a:buChar char="–"/>
              <a:defRPr sz="1400" baseline="0">
                <a:solidFill>
                  <a:srgbClr val="500778"/>
                </a:solidFill>
                <a:latin typeface="+mn-lt"/>
              </a:defRPr>
            </a:lvl2pPr>
            <a:lvl3pPr marL="850900" indent="-169863" algn="l" rtl="0" eaLnBrk="0" fontAlgn="base" hangingPunct="0">
              <a:lnSpc>
                <a:spcPct val="90000"/>
              </a:lnSpc>
              <a:spcBef>
                <a:spcPct val="25000"/>
              </a:spcBef>
              <a:spcAft>
                <a:spcPct val="0"/>
              </a:spcAft>
              <a:buSzPct val="100000"/>
              <a:buChar char="•"/>
              <a:defRPr sz="1400" baseline="0">
                <a:solidFill>
                  <a:srgbClr val="500778"/>
                </a:solidFill>
                <a:latin typeface="+mn-lt"/>
              </a:defRPr>
            </a:lvl3pPr>
            <a:lvl4pPr marL="1181100" indent="-215900" algn="l" rtl="0" eaLnBrk="0" fontAlgn="base" hangingPunct="0">
              <a:lnSpc>
                <a:spcPct val="90000"/>
              </a:lnSpc>
              <a:spcBef>
                <a:spcPct val="25000"/>
              </a:spcBef>
              <a:spcAft>
                <a:spcPct val="0"/>
              </a:spcAft>
              <a:buSzPct val="100000"/>
              <a:buChar char="–"/>
              <a:defRPr sz="1400" baseline="0">
                <a:solidFill>
                  <a:srgbClr val="500778"/>
                </a:solidFill>
                <a:latin typeface="+mn-lt"/>
              </a:defRPr>
            </a:lvl4pPr>
            <a:lvl5pPr marL="1485900" indent="-190500" algn="l" rtl="0" eaLnBrk="0" fontAlgn="base" hangingPunct="0">
              <a:lnSpc>
                <a:spcPct val="90000"/>
              </a:lnSpc>
              <a:spcBef>
                <a:spcPct val="25000"/>
              </a:spcBef>
              <a:spcAft>
                <a:spcPct val="0"/>
              </a:spcAft>
              <a:buSzPct val="100000"/>
              <a:buChar char="•"/>
              <a:defRPr sz="1400" baseline="0">
                <a:solidFill>
                  <a:srgbClr val="500778"/>
                </a:solidFill>
                <a:latin typeface="+mn-lt"/>
              </a:defRPr>
            </a:lvl5pPr>
            <a:lvl6pPr marL="1943100" indent="-190500" algn="l" rtl="0" eaLnBrk="0" fontAlgn="base" hangingPunct="0">
              <a:lnSpc>
                <a:spcPct val="90000"/>
              </a:lnSpc>
              <a:spcBef>
                <a:spcPct val="25000"/>
              </a:spcBef>
              <a:spcAft>
                <a:spcPct val="0"/>
              </a:spcAft>
              <a:buSzPct val="100000"/>
              <a:buChar char="•"/>
              <a:defRPr sz="1400">
                <a:solidFill>
                  <a:srgbClr val="CC9900"/>
                </a:solidFill>
                <a:latin typeface="+mn-lt"/>
              </a:defRPr>
            </a:lvl6pPr>
            <a:lvl7pPr marL="2400300" indent="-190500" algn="l" rtl="0" eaLnBrk="0" fontAlgn="base" hangingPunct="0">
              <a:lnSpc>
                <a:spcPct val="90000"/>
              </a:lnSpc>
              <a:spcBef>
                <a:spcPct val="25000"/>
              </a:spcBef>
              <a:spcAft>
                <a:spcPct val="0"/>
              </a:spcAft>
              <a:buSzPct val="100000"/>
              <a:buChar char="•"/>
              <a:defRPr sz="1400">
                <a:solidFill>
                  <a:srgbClr val="CC9900"/>
                </a:solidFill>
                <a:latin typeface="+mn-lt"/>
              </a:defRPr>
            </a:lvl7pPr>
            <a:lvl8pPr marL="2857500" indent="-190500" algn="l" rtl="0" eaLnBrk="0" fontAlgn="base" hangingPunct="0">
              <a:lnSpc>
                <a:spcPct val="90000"/>
              </a:lnSpc>
              <a:spcBef>
                <a:spcPct val="25000"/>
              </a:spcBef>
              <a:spcAft>
                <a:spcPct val="0"/>
              </a:spcAft>
              <a:buSzPct val="100000"/>
              <a:buChar char="•"/>
              <a:defRPr sz="1400">
                <a:solidFill>
                  <a:srgbClr val="CC9900"/>
                </a:solidFill>
                <a:latin typeface="+mn-lt"/>
              </a:defRPr>
            </a:lvl8pPr>
            <a:lvl9pPr marL="3314700" indent="-190500" algn="l" rtl="0" eaLnBrk="0" fontAlgn="base" hangingPunct="0">
              <a:lnSpc>
                <a:spcPct val="90000"/>
              </a:lnSpc>
              <a:spcBef>
                <a:spcPct val="25000"/>
              </a:spcBef>
              <a:spcAft>
                <a:spcPct val="0"/>
              </a:spcAft>
              <a:buSzPct val="100000"/>
              <a:buChar char="•"/>
              <a:defRPr sz="1400">
                <a:solidFill>
                  <a:srgbClr val="CC9900"/>
                </a:solidFill>
                <a:latin typeface="+mn-lt"/>
              </a:defRPr>
            </a:lvl9pPr>
          </a:lstStyle>
          <a:p>
            <a:pPr marL="457200" indent="-457200">
              <a:buFont typeface="+mj-lt"/>
              <a:buAutoNum type="arabicPeriod"/>
            </a:pPr>
            <a:r>
              <a:rPr lang="en-GB" sz="1800" b="0" kern="0" dirty="0">
                <a:solidFill>
                  <a:srgbClr val="7030A0"/>
                </a:solidFill>
              </a:rPr>
              <a:t>Oxfam – A just world without poverty </a:t>
            </a:r>
          </a:p>
          <a:p>
            <a:pPr marL="457200" indent="-457200">
              <a:buFont typeface="+mj-lt"/>
              <a:buAutoNum type="arabicPeriod"/>
            </a:pPr>
            <a:r>
              <a:rPr lang="en-GB" sz="1800" b="0" kern="0" dirty="0">
                <a:solidFill>
                  <a:srgbClr val="7030A0"/>
                </a:solidFill>
              </a:rPr>
              <a:t>Ikea – To create a better everyday life for the many people </a:t>
            </a:r>
          </a:p>
          <a:p>
            <a:pPr marL="457200" indent="-457200">
              <a:buFont typeface="+mj-lt"/>
              <a:buAutoNum type="arabicPeriod"/>
            </a:pPr>
            <a:r>
              <a:rPr lang="en-GB" sz="1800" b="0" kern="0" dirty="0">
                <a:solidFill>
                  <a:srgbClr val="7030A0"/>
                </a:solidFill>
              </a:rPr>
              <a:t>Tesla – to accelerate the worlds transition to sustainable energy</a:t>
            </a:r>
          </a:p>
          <a:p>
            <a:pPr marL="457200" indent="-457200">
              <a:buFont typeface="+mj-lt"/>
              <a:buAutoNum type="arabicPeriod"/>
            </a:pPr>
            <a:endParaRPr lang="en-GB" sz="2000" kern="0" dirty="0"/>
          </a:p>
          <a:p>
            <a:endParaRPr lang="en-GB" sz="1800" kern="0" dirty="0"/>
          </a:p>
          <a:p>
            <a:pPr marL="0" indent="0">
              <a:buFontTx/>
              <a:buNone/>
            </a:pPr>
            <a:endParaRPr lang="en-GB" sz="1800" kern="0" dirty="0"/>
          </a:p>
          <a:p>
            <a:endParaRPr lang="en-GB" sz="1800" kern="0" dirty="0"/>
          </a:p>
        </p:txBody>
      </p:sp>
      <p:pic>
        <p:nvPicPr>
          <p:cNvPr id="6" name="Picture 5" descr="A picture containing keyboard, electronics&#10;&#10;Description automatically generated">
            <a:extLst>
              <a:ext uri="{FF2B5EF4-FFF2-40B4-BE49-F238E27FC236}">
                <a16:creationId xmlns:a16="http://schemas.microsoft.com/office/drawing/2014/main" id="{0FB3ECC9-62C0-3460-1C04-B9A48F9EB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1" y="1371601"/>
            <a:ext cx="3352799" cy="1630298"/>
          </a:xfrm>
          <a:prstGeom prst="rect">
            <a:avLst/>
          </a:prstGeom>
        </p:spPr>
      </p:pic>
    </p:spTree>
    <p:extLst>
      <p:ext uri="{BB962C8B-B14F-4D97-AF65-F5344CB8AC3E}">
        <p14:creationId xmlns:p14="http://schemas.microsoft.com/office/powerpoint/2010/main" val="3387252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1E1A-07FB-49EE-A172-016C21C0436B}"/>
              </a:ext>
            </a:extLst>
          </p:cNvPr>
          <p:cNvSpPr txBox="1">
            <a:spLocks/>
          </p:cNvSpPr>
          <p:nvPr/>
        </p:nvSpPr>
        <p:spPr>
          <a:xfrm>
            <a:off x="1041131" y="533400"/>
            <a:ext cx="8124825" cy="404813"/>
          </a:xfrm>
          <a:prstGeom prst="rect">
            <a:avLst/>
          </a:prstGeom>
        </p:spPr>
        <p:txBody>
          <a:bodyPr/>
          <a:lstStyle>
            <a:lvl1pPr algn="l" defTabSz="923925" rtl="0" eaLnBrk="0" fontAlgn="base" hangingPunct="0">
              <a:lnSpc>
                <a:spcPct val="97000"/>
              </a:lnSpc>
              <a:spcBef>
                <a:spcPct val="49000"/>
              </a:spcBef>
              <a:spcAft>
                <a:spcPct val="0"/>
              </a:spcAft>
              <a:defRPr sz="3200" b="1" baseline="0">
                <a:solidFill>
                  <a:srgbClr val="500778"/>
                </a:solidFill>
                <a:latin typeface="+mj-lt"/>
                <a:ea typeface="+mj-ea"/>
                <a:cs typeface="+mj-cs"/>
              </a:defRPr>
            </a:lvl1pPr>
            <a:lvl2pPr algn="l" defTabSz="923925" rtl="0" eaLnBrk="0" fontAlgn="base" hangingPunct="0">
              <a:lnSpc>
                <a:spcPct val="97000"/>
              </a:lnSpc>
              <a:spcBef>
                <a:spcPct val="49000"/>
              </a:spcBef>
              <a:spcAft>
                <a:spcPct val="0"/>
              </a:spcAft>
              <a:defRPr sz="3200" b="1">
                <a:solidFill>
                  <a:srgbClr val="008000"/>
                </a:solidFill>
                <a:latin typeface="Arial" charset="0"/>
              </a:defRPr>
            </a:lvl2pPr>
            <a:lvl3pPr algn="l" defTabSz="923925" rtl="0" eaLnBrk="0" fontAlgn="base" hangingPunct="0">
              <a:lnSpc>
                <a:spcPct val="97000"/>
              </a:lnSpc>
              <a:spcBef>
                <a:spcPct val="49000"/>
              </a:spcBef>
              <a:spcAft>
                <a:spcPct val="0"/>
              </a:spcAft>
              <a:defRPr sz="3200" b="1">
                <a:solidFill>
                  <a:srgbClr val="008000"/>
                </a:solidFill>
                <a:latin typeface="Arial" charset="0"/>
              </a:defRPr>
            </a:lvl3pPr>
            <a:lvl4pPr algn="l" defTabSz="923925" rtl="0" eaLnBrk="0" fontAlgn="base" hangingPunct="0">
              <a:lnSpc>
                <a:spcPct val="97000"/>
              </a:lnSpc>
              <a:spcBef>
                <a:spcPct val="49000"/>
              </a:spcBef>
              <a:spcAft>
                <a:spcPct val="0"/>
              </a:spcAft>
              <a:defRPr sz="3200" b="1">
                <a:solidFill>
                  <a:srgbClr val="008000"/>
                </a:solidFill>
                <a:latin typeface="Arial" charset="0"/>
              </a:defRPr>
            </a:lvl4pPr>
            <a:lvl5pPr algn="l" defTabSz="923925" rtl="0" eaLnBrk="0" fontAlgn="base" hangingPunct="0">
              <a:lnSpc>
                <a:spcPct val="97000"/>
              </a:lnSpc>
              <a:spcBef>
                <a:spcPct val="49000"/>
              </a:spcBef>
              <a:spcAft>
                <a:spcPct val="0"/>
              </a:spcAft>
              <a:defRPr sz="3200" b="1">
                <a:solidFill>
                  <a:srgbClr val="008000"/>
                </a:solidFill>
                <a:latin typeface="Arial" charset="0"/>
              </a:defRPr>
            </a:lvl5pPr>
            <a:lvl6pPr marL="457200" algn="l" defTabSz="923925" rtl="0" eaLnBrk="0" fontAlgn="base" hangingPunct="0">
              <a:lnSpc>
                <a:spcPct val="97000"/>
              </a:lnSpc>
              <a:spcBef>
                <a:spcPct val="49000"/>
              </a:spcBef>
              <a:spcAft>
                <a:spcPct val="0"/>
              </a:spcAft>
              <a:defRPr sz="2400" b="1">
                <a:solidFill>
                  <a:srgbClr val="CC9900"/>
                </a:solidFill>
                <a:latin typeface="Arial" charset="0"/>
              </a:defRPr>
            </a:lvl6pPr>
            <a:lvl7pPr marL="914400" algn="l" defTabSz="923925" rtl="0" eaLnBrk="0" fontAlgn="base" hangingPunct="0">
              <a:lnSpc>
                <a:spcPct val="97000"/>
              </a:lnSpc>
              <a:spcBef>
                <a:spcPct val="49000"/>
              </a:spcBef>
              <a:spcAft>
                <a:spcPct val="0"/>
              </a:spcAft>
              <a:defRPr sz="2400" b="1">
                <a:solidFill>
                  <a:srgbClr val="CC9900"/>
                </a:solidFill>
                <a:latin typeface="Arial" charset="0"/>
              </a:defRPr>
            </a:lvl7pPr>
            <a:lvl8pPr marL="1371600" algn="l" defTabSz="923925" rtl="0" eaLnBrk="0" fontAlgn="base" hangingPunct="0">
              <a:lnSpc>
                <a:spcPct val="97000"/>
              </a:lnSpc>
              <a:spcBef>
                <a:spcPct val="49000"/>
              </a:spcBef>
              <a:spcAft>
                <a:spcPct val="0"/>
              </a:spcAft>
              <a:defRPr sz="2400" b="1">
                <a:solidFill>
                  <a:srgbClr val="CC9900"/>
                </a:solidFill>
                <a:latin typeface="Arial" charset="0"/>
              </a:defRPr>
            </a:lvl8pPr>
            <a:lvl9pPr marL="1828800" algn="l" defTabSz="923925" rtl="0" eaLnBrk="0" fontAlgn="base" hangingPunct="0">
              <a:lnSpc>
                <a:spcPct val="97000"/>
              </a:lnSpc>
              <a:spcBef>
                <a:spcPct val="49000"/>
              </a:spcBef>
              <a:spcAft>
                <a:spcPct val="0"/>
              </a:spcAft>
              <a:defRPr sz="2400" b="1">
                <a:solidFill>
                  <a:srgbClr val="CC9900"/>
                </a:solidFill>
                <a:latin typeface="Arial" charset="0"/>
              </a:defRPr>
            </a:lvl9pPr>
          </a:lstStyle>
          <a:p>
            <a:r>
              <a:rPr lang="en-GB" kern="0" dirty="0">
                <a:solidFill>
                  <a:srgbClr val="800080"/>
                </a:solidFill>
              </a:rPr>
              <a:t>Mission</a:t>
            </a:r>
          </a:p>
        </p:txBody>
      </p:sp>
      <p:pic>
        <p:nvPicPr>
          <p:cNvPr id="3" name="Picture 2">
            <a:extLst>
              <a:ext uri="{FF2B5EF4-FFF2-40B4-BE49-F238E27FC236}">
                <a16:creationId xmlns:a16="http://schemas.microsoft.com/office/drawing/2014/main" id="{D3B1E03E-A66B-4D9E-B0F2-A9CDECA9FD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921000"/>
            <a:ext cx="2266950" cy="3022600"/>
          </a:xfrm>
          <a:prstGeom prst="rect">
            <a:avLst/>
          </a:prstGeom>
        </p:spPr>
      </p:pic>
      <p:pic>
        <p:nvPicPr>
          <p:cNvPr id="5" name="Picture 4" descr="A picture containing pink&#10;&#10;Description automatically generated">
            <a:extLst>
              <a:ext uri="{FF2B5EF4-FFF2-40B4-BE49-F238E27FC236}">
                <a16:creationId xmlns:a16="http://schemas.microsoft.com/office/drawing/2014/main" id="{576CD02C-92CF-5DA4-7B2F-A682C2D03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 y="1219200"/>
            <a:ext cx="2286000" cy="1524000"/>
          </a:xfrm>
          <a:prstGeom prst="rect">
            <a:avLst/>
          </a:prstGeom>
        </p:spPr>
      </p:pic>
    </p:spTree>
    <p:extLst>
      <p:ext uri="{BB962C8B-B14F-4D97-AF65-F5344CB8AC3E}">
        <p14:creationId xmlns:p14="http://schemas.microsoft.com/office/powerpoint/2010/main" val="307012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1E1A-07FB-49EE-A172-016C21C0436B}"/>
              </a:ext>
            </a:extLst>
          </p:cNvPr>
          <p:cNvSpPr txBox="1">
            <a:spLocks/>
          </p:cNvSpPr>
          <p:nvPr/>
        </p:nvSpPr>
        <p:spPr>
          <a:xfrm>
            <a:off x="1041131" y="533400"/>
            <a:ext cx="8124825" cy="404813"/>
          </a:xfrm>
          <a:prstGeom prst="rect">
            <a:avLst/>
          </a:prstGeom>
        </p:spPr>
        <p:txBody>
          <a:bodyPr/>
          <a:lstStyle>
            <a:lvl1pPr algn="l" defTabSz="923925" rtl="0" eaLnBrk="0" fontAlgn="base" hangingPunct="0">
              <a:lnSpc>
                <a:spcPct val="97000"/>
              </a:lnSpc>
              <a:spcBef>
                <a:spcPct val="49000"/>
              </a:spcBef>
              <a:spcAft>
                <a:spcPct val="0"/>
              </a:spcAft>
              <a:defRPr sz="3200" b="1" baseline="0">
                <a:solidFill>
                  <a:srgbClr val="500778"/>
                </a:solidFill>
                <a:latin typeface="+mj-lt"/>
                <a:ea typeface="+mj-ea"/>
                <a:cs typeface="+mj-cs"/>
              </a:defRPr>
            </a:lvl1pPr>
            <a:lvl2pPr algn="l" defTabSz="923925" rtl="0" eaLnBrk="0" fontAlgn="base" hangingPunct="0">
              <a:lnSpc>
                <a:spcPct val="97000"/>
              </a:lnSpc>
              <a:spcBef>
                <a:spcPct val="49000"/>
              </a:spcBef>
              <a:spcAft>
                <a:spcPct val="0"/>
              </a:spcAft>
              <a:defRPr sz="3200" b="1">
                <a:solidFill>
                  <a:srgbClr val="008000"/>
                </a:solidFill>
                <a:latin typeface="Arial" charset="0"/>
              </a:defRPr>
            </a:lvl2pPr>
            <a:lvl3pPr algn="l" defTabSz="923925" rtl="0" eaLnBrk="0" fontAlgn="base" hangingPunct="0">
              <a:lnSpc>
                <a:spcPct val="97000"/>
              </a:lnSpc>
              <a:spcBef>
                <a:spcPct val="49000"/>
              </a:spcBef>
              <a:spcAft>
                <a:spcPct val="0"/>
              </a:spcAft>
              <a:defRPr sz="3200" b="1">
                <a:solidFill>
                  <a:srgbClr val="008000"/>
                </a:solidFill>
                <a:latin typeface="Arial" charset="0"/>
              </a:defRPr>
            </a:lvl3pPr>
            <a:lvl4pPr algn="l" defTabSz="923925" rtl="0" eaLnBrk="0" fontAlgn="base" hangingPunct="0">
              <a:lnSpc>
                <a:spcPct val="97000"/>
              </a:lnSpc>
              <a:spcBef>
                <a:spcPct val="49000"/>
              </a:spcBef>
              <a:spcAft>
                <a:spcPct val="0"/>
              </a:spcAft>
              <a:defRPr sz="3200" b="1">
                <a:solidFill>
                  <a:srgbClr val="008000"/>
                </a:solidFill>
                <a:latin typeface="Arial" charset="0"/>
              </a:defRPr>
            </a:lvl4pPr>
            <a:lvl5pPr algn="l" defTabSz="923925" rtl="0" eaLnBrk="0" fontAlgn="base" hangingPunct="0">
              <a:lnSpc>
                <a:spcPct val="97000"/>
              </a:lnSpc>
              <a:spcBef>
                <a:spcPct val="49000"/>
              </a:spcBef>
              <a:spcAft>
                <a:spcPct val="0"/>
              </a:spcAft>
              <a:defRPr sz="3200" b="1">
                <a:solidFill>
                  <a:srgbClr val="008000"/>
                </a:solidFill>
                <a:latin typeface="Arial" charset="0"/>
              </a:defRPr>
            </a:lvl5pPr>
            <a:lvl6pPr marL="457200" algn="l" defTabSz="923925" rtl="0" eaLnBrk="0" fontAlgn="base" hangingPunct="0">
              <a:lnSpc>
                <a:spcPct val="97000"/>
              </a:lnSpc>
              <a:spcBef>
                <a:spcPct val="49000"/>
              </a:spcBef>
              <a:spcAft>
                <a:spcPct val="0"/>
              </a:spcAft>
              <a:defRPr sz="2400" b="1">
                <a:solidFill>
                  <a:srgbClr val="CC9900"/>
                </a:solidFill>
                <a:latin typeface="Arial" charset="0"/>
              </a:defRPr>
            </a:lvl6pPr>
            <a:lvl7pPr marL="914400" algn="l" defTabSz="923925" rtl="0" eaLnBrk="0" fontAlgn="base" hangingPunct="0">
              <a:lnSpc>
                <a:spcPct val="97000"/>
              </a:lnSpc>
              <a:spcBef>
                <a:spcPct val="49000"/>
              </a:spcBef>
              <a:spcAft>
                <a:spcPct val="0"/>
              </a:spcAft>
              <a:defRPr sz="2400" b="1">
                <a:solidFill>
                  <a:srgbClr val="CC9900"/>
                </a:solidFill>
                <a:latin typeface="Arial" charset="0"/>
              </a:defRPr>
            </a:lvl7pPr>
            <a:lvl8pPr marL="1371600" algn="l" defTabSz="923925" rtl="0" eaLnBrk="0" fontAlgn="base" hangingPunct="0">
              <a:lnSpc>
                <a:spcPct val="97000"/>
              </a:lnSpc>
              <a:spcBef>
                <a:spcPct val="49000"/>
              </a:spcBef>
              <a:spcAft>
                <a:spcPct val="0"/>
              </a:spcAft>
              <a:defRPr sz="2400" b="1">
                <a:solidFill>
                  <a:srgbClr val="CC9900"/>
                </a:solidFill>
                <a:latin typeface="Arial" charset="0"/>
              </a:defRPr>
            </a:lvl8pPr>
            <a:lvl9pPr marL="1828800" algn="l" defTabSz="923925" rtl="0" eaLnBrk="0" fontAlgn="base" hangingPunct="0">
              <a:lnSpc>
                <a:spcPct val="97000"/>
              </a:lnSpc>
              <a:spcBef>
                <a:spcPct val="49000"/>
              </a:spcBef>
              <a:spcAft>
                <a:spcPct val="0"/>
              </a:spcAft>
              <a:defRPr sz="2400" b="1">
                <a:solidFill>
                  <a:srgbClr val="CC9900"/>
                </a:solidFill>
                <a:latin typeface="Arial" charset="0"/>
              </a:defRPr>
            </a:lvl9pPr>
          </a:lstStyle>
          <a:p>
            <a:r>
              <a:rPr lang="en-GB" kern="0" dirty="0">
                <a:solidFill>
                  <a:srgbClr val="800080"/>
                </a:solidFill>
              </a:rPr>
              <a:t>Mission</a:t>
            </a:r>
          </a:p>
        </p:txBody>
      </p:sp>
      <p:pic>
        <p:nvPicPr>
          <p:cNvPr id="3" name="Picture 2">
            <a:extLst>
              <a:ext uri="{FF2B5EF4-FFF2-40B4-BE49-F238E27FC236}">
                <a16:creationId xmlns:a16="http://schemas.microsoft.com/office/drawing/2014/main" id="{D3B1E03E-A66B-4D9E-B0F2-A9CDECA9FD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571" y="1315673"/>
            <a:ext cx="2266950" cy="3022600"/>
          </a:xfrm>
          <a:prstGeom prst="rect">
            <a:avLst/>
          </a:prstGeom>
        </p:spPr>
      </p:pic>
      <p:sp>
        <p:nvSpPr>
          <p:cNvPr id="5" name="Content Placeholder 2">
            <a:extLst>
              <a:ext uri="{FF2B5EF4-FFF2-40B4-BE49-F238E27FC236}">
                <a16:creationId xmlns:a16="http://schemas.microsoft.com/office/drawing/2014/main" id="{C7FD3D60-85BC-28EB-0A16-1541DCC803A6}"/>
              </a:ext>
            </a:extLst>
          </p:cNvPr>
          <p:cNvSpPr txBox="1">
            <a:spLocks/>
          </p:cNvSpPr>
          <p:nvPr/>
        </p:nvSpPr>
        <p:spPr>
          <a:xfrm>
            <a:off x="1062902" y="1315673"/>
            <a:ext cx="5664469" cy="2153240"/>
          </a:xfrm>
          <a:prstGeom prst="rect">
            <a:avLst/>
          </a:prstGeom>
        </p:spPr>
        <p:txBody>
          <a:bodyPr/>
          <a:lstStyle>
            <a:lvl1pPr marL="285750" indent="-285750" algn="l" rtl="0" eaLnBrk="0" fontAlgn="base" hangingPunct="0">
              <a:lnSpc>
                <a:spcPct val="90000"/>
              </a:lnSpc>
              <a:spcBef>
                <a:spcPct val="100000"/>
              </a:spcBef>
              <a:spcAft>
                <a:spcPct val="0"/>
              </a:spcAft>
              <a:buSzPct val="100000"/>
              <a:buChar char="•"/>
              <a:defRPr b="1" baseline="0">
                <a:solidFill>
                  <a:srgbClr val="500778"/>
                </a:solidFill>
                <a:latin typeface="+mn-lt"/>
                <a:ea typeface="+mn-ea"/>
                <a:cs typeface="+mn-cs"/>
              </a:defRPr>
            </a:lvl1pPr>
            <a:lvl2pPr marL="566738" indent="-166688" algn="l" rtl="0" eaLnBrk="0" fontAlgn="base" hangingPunct="0">
              <a:lnSpc>
                <a:spcPct val="90000"/>
              </a:lnSpc>
              <a:spcBef>
                <a:spcPct val="50000"/>
              </a:spcBef>
              <a:spcAft>
                <a:spcPct val="0"/>
              </a:spcAft>
              <a:buSzPct val="100000"/>
              <a:buChar char="–"/>
              <a:defRPr sz="1400" baseline="0">
                <a:solidFill>
                  <a:srgbClr val="500778"/>
                </a:solidFill>
                <a:latin typeface="+mn-lt"/>
              </a:defRPr>
            </a:lvl2pPr>
            <a:lvl3pPr marL="850900" indent="-169863" algn="l" rtl="0" eaLnBrk="0" fontAlgn="base" hangingPunct="0">
              <a:lnSpc>
                <a:spcPct val="90000"/>
              </a:lnSpc>
              <a:spcBef>
                <a:spcPct val="25000"/>
              </a:spcBef>
              <a:spcAft>
                <a:spcPct val="0"/>
              </a:spcAft>
              <a:buSzPct val="100000"/>
              <a:buChar char="•"/>
              <a:defRPr sz="1400" baseline="0">
                <a:solidFill>
                  <a:srgbClr val="500778"/>
                </a:solidFill>
                <a:latin typeface="+mn-lt"/>
              </a:defRPr>
            </a:lvl3pPr>
            <a:lvl4pPr marL="1181100" indent="-215900" algn="l" rtl="0" eaLnBrk="0" fontAlgn="base" hangingPunct="0">
              <a:lnSpc>
                <a:spcPct val="90000"/>
              </a:lnSpc>
              <a:spcBef>
                <a:spcPct val="25000"/>
              </a:spcBef>
              <a:spcAft>
                <a:spcPct val="0"/>
              </a:spcAft>
              <a:buSzPct val="100000"/>
              <a:buChar char="–"/>
              <a:defRPr sz="1400" baseline="0">
                <a:solidFill>
                  <a:srgbClr val="500778"/>
                </a:solidFill>
                <a:latin typeface="+mn-lt"/>
              </a:defRPr>
            </a:lvl4pPr>
            <a:lvl5pPr marL="1485900" indent="-190500" algn="l" rtl="0" eaLnBrk="0" fontAlgn="base" hangingPunct="0">
              <a:lnSpc>
                <a:spcPct val="90000"/>
              </a:lnSpc>
              <a:spcBef>
                <a:spcPct val="25000"/>
              </a:spcBef>
              <a:spcAft>
                <a:spcPct val="0"/>
              </a:spcAft>
              <a:buSzPct val="100000"/>
              <a:buChar char="•"/>
              <a:defRPr sz="1400" baseline="0">
                <a:solidFill>
                  <a:srgbClr val="500778"/>
                </a:solidFill>
                <a:latin typeface="+mn-lt"/>
              </a:defRPr>
            </a:lvl5pPr>
            <a:lvl6pPr marL="1943100" indent="-190500" algn="l" rtl="0" eaLnBrk="0" fontAlgn="base" hangingPunct="0">
              <a:lnSpc>
                <a:spcPct val="90000"/>
              </a:lnSpc>
              <a:spcBef>
                <a:spcPct val="25000"/>
              </a:spcBef>
              <a:spcAft>
                <a:spcPct val="0"/>
              </a:spcAft>
              <a:buSzPct val="100000"/>
              <a:buChar char="•"/>
              <a:defRPr sz="1400">
                <a:solidFill>
                  <a:srgbClr val="CC9900"/>
                </a:solidFill>
                <a:latin typeface="+mn-lt"/>
              </a:defRPr>
            </a:lvl6pPr>
            <a:lvl7pPr marL="2400300" indent="-190500" algn="l" rtl="0" eaLnBrk="0" fontAlgn="base" hangingPunct="0">
              <a:lnSpc>
                <a:spcPct val="90000"/>
              </a:lnSpc>
              <a:spcBef>
                <a:spcPct val="25000"/>
              </a:spcBef>
              <a:spcAft>
                <a:spcPct val="0"/>
              </a:spcAft>
              <a:buSzPct val="100000"/>
              <a:buChar char="•"/>
              <a:defRPr sz="1400">
                <a:solidFill>
                  <a:srgbClr val="CC9900"/>
                </a:solidFill>
                <a:latin typeface="+mn-lt"/>
              </a:defRPr>
            </a:lvl7pPr>
            <a:lvl8pPr marL="2857500" indent="-190500" algn="l" rtl="0" eaLnBrk="0" fontAlgn="base" hangingPunct="0">
              <a:lnSpc>
                <a:spcPct val="90000"/>
              </a:lnSpc>
              <a:spcBef>
                <a:spcPct val="25000"/>
              </a:spcBef>
              <a:spcAft>
                <a:spcPct val="0"/>
              </a:spcAft>
              <a:buSzPct val="100000"/>
              <a:buChar char="•"/>
              <a:defRPr sz="1400">
                <a:solidFill>
                  <a:srgbClr val="CC9900"/>
                </a:solidFill>
                <a:latin typeface="+mn-lt"/>
              </a:defRPr>
            </a:lvl8pPr>
            <a:lvl9pPr marL="3314700" indent="-190500" algn="l" rtl="0" eaLnBrk="0" fontAlgn="base" hangingPunct="0">
              <a:lnSpc>
                <a:spcPct val="90000"/>
              </a:lnSpc>
              <a:spcBef>
                <a:spcPct val="25000"/>
              </a:spcBef>
              <a:spcAft>
                <a:spcPct val="0"/>
              </a:spcAft>
              <a:buSzPct val="100000"/>
              <a:buChar char="•"/>
              <a:defRPr sz="1400">
                <a:solidFill>
                  <a:srgbClr val="CC9900"/>
                </a:solidFill>
                <a:latin typeface="+mn-lt"/>
              </a:defRPr>
            </a:lvl9pPr>
          </a:lstStyle>
          <a:p>
            <a:pPr marL="342900" lvl="0" indent="-342900">
              <a:lnSpc>
                <a:spcPct val="107000"/>
              </a:lnSpc>
              <a:spcBef>
                <a:spcPts val="1800"/>
              </a:spcBef>
              <a:spcAft>
                <a:spcPts val="0"/>
              </a:spcAft>
              <a:buSzPts val="1000"/>
              <a:buFont typeface="Symbol" panose="05050102010706020507" pitchFamily="18" charset="2"/>
              <a:buChar char=""/>
              <a:tabLst>
                <a:tab pos="457200" algn="l"/>
              </a:tabLst>
            </a:pPr>
            <a:r>
              <a:rPr lang="en-GB" sz="2000" b="0" dirty="0">
                <a:effectLst/>
                <a:latin typeface="Arial" panose="020B0604020202020204" pitchFamily="34" charset="0"/>
                <a:ea typeface="Times New Roman" panose="02020603050405020304" pitchFamily="18" charset="0"/>
                <a:cs typeface="Times New Roman" panose="02020603050405020304" pitchFamily="18" charset="0"/>
              </a:rPr>
              <a:t>Define what the company is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800"/>
              </a:spcBef>
              <a:spcAft>
                <a:spcPts val="0"/>
              </a:spcAft>
              <a:buSzPts val="1000"/>
              <a:buFont typeface="Symbol" panose="05050102010706020507" pitchFamily="18" charset="2"/>
              <a:buChar char=""/>
              <a:tabLst>
                <a:tab pos="457200" algn="l"/>
              </a:tabLst>
            </a:pPr>
            <a:r>
              <a:rPr lang="en-GB" sz="2000" b="0" dirty="0">
                <a:effectLst/>
                <a:latin typeface="Arial" panose="020B0604020202020204" pitchFamily="34" charset="0"/>
                <a:ea typeface="Times New Roman" panose="02020603050405020304" pitchFamily="18" charset="0"/>
                <a:cs typeface="Times New Roman" panose="02020603050405020304" pitchFamily="18" charset="0"/>
              </a:rPr>
              <a:t>Exclude some activities</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800"/>
              </a:spcBef>
              <a:spcAft>
                <a:spcPts val="0"/>
              </a:spcAft>
              <a:buSzPts val="1000"/>
              <a:buFont typeface="Symbol" panose="05050102010706020507" pitchFamily="18" charset="2"/>
              <a:buChar char=""/>
              <a:tabLst>
                <a:tab pos="457200" algn="l"/>
              </a:tabLst>
            </a:pPr>
            <a:r>
              <a:rPr lang="en-GB" sz="2000" b="0" dirty="0">
                <a:effectLst/>
                <a:latin typeface="Arial" panose="020B0604020202020204" pitchFamily="34" charset="0"/>
                <a:ea typeface="Times New Roman" panose="02020603050405020304" pitchFamily="18" charset="0"/>
                <a:cs typeface="Times New Roman" panose="02020603050405020304" pitchFamily="18" charset="0"/>
              </a:rPr>
              <a:t>Allow for growth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800"/>
              </a:spcBef>
              <a:spcAft>
                <a:spcPts val="0"/>
              </a:spcAft>
              <a:buSzPts val="1000"/>
              <a:buFont typeface="Symbol" panose="05050102010706020507" pitchFamily="18" charset="2"/>
              <a:buChar char=""/>
              <a:tabLst>
                <a:tab pos="457200" algn="l"/>
              </a:tabLst>
            </a:pPr>
            <a:r>
              <a:rPr lang="en-GB" sz="2000" b="0" dirty="0">
                <a:effectLst/>
                <a:latin typeface="Arial" panose="020B0604020202020204" pitchFamily="34" charset="0"/>
                <a:ea typeface="Times New Roman" panose="02020603050405020304" pitchFamily="18" charset="0"/>
                <a:cs typeface="Times New Roman" panose="02020603050405020304" pitchFamily="18" charset="0"/>
              </a:rPr>
              <a:t>Distinguish the company from competitors</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800"/>
              </a:spcBef>
              <a:spcAft>
                <a:spcPts val="0"/>
              </a:spcAft>
              <a:buSzPts val="1000"/>
              <a:buFont typeface="Symbol" panose="05050102010706020507" pitchFamily="18" charset="2"/>
              <a:buChar char=""/>
              <a:tabLst>
                <a:tab pos="457200" algn="l"/>
              </a:tabLst>
            </a:pPr>
            <a:r>
              <a:rPr lang="en-GB" sz="2000" b="0" dirty="0">
                <a:effectLst/>
                <a:latin typeface="Arial" panose="020B0604020202020204" pitchFamily="34" charset="0"/>
                <a:ea typeface="Times New Roman" panose="02020603050405020304" pitchFamily="18" charset="0"/>
                <a:cs typeface="Times New Roman" panose="02020603050405020304" pitchFamily="18" charset="0"/>
              </a:rPr>
              <a:t>Provide a framework to assess activities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800"/>
              </a:spcBef>
              <a:spcAft>
                <a:spcPts val="0"/>
              </a:spcAft>
              <a:buSzPts val="1000"/>
              <a:buFont typeface="Symbol" panose="05050102010706020507" pitchFamily="18" charset="2"/>
              <a:buChar char=""/>
              <a:tabLst>
                <a:tab pos="457200" algn="l"/>
              </a:tabLst>
            </a:pPr>
            <a:r>
              <a:rPr lang="en-GB" sz="2000" b="0" dirty="0">
                <a:effectLst/>
                <a:latin typeface="Arial" panose="020B0604020202020204" pitchFamily="34" charset="0"/>
                <a:ea typeface="Times New Roman" panose="02020603050405020304" pitchFamily="18" charset="0"/>
                <a:cs typeface="Times New Roman" panose="02020603050405020304" pitchFamily="18" charset="0"/>
              </a:rPr>
              <a:t>Understood by all </a:t>
            </a:r>
          </a:p>
          <a:p>
            <a:pPr marL="457200" indent="-457200">
              <a:buFont typeface="+mj-lt"/>
              <a:buAutoNum type="arabicPeriod"/>
            </a:pPr>
            <a:endParaRPr lang="en-GB" sz="2000" kern="0" dirty="0"/>
          </a:p>
          <a:p>
            <a:endParaRPr lang="en-GB" sz="1800" kern="0" dirty="0"/>
          </a:p>
          <a:p>
            <a:pPr marL="0" indent="0">
              <a:buFontTx/>
              <a:buNone/>
            </a:pPr>
            <a:endParaRPr lang="en-GB" sz="1800" kern="0" dirty="0"/>
          </a:p>
          <a:p>
            <a:endParaRPr lang="en-GB" sz="1800" kern="0" dirty="0"/>
          </a:p>
        </p:txBody>
      </p:sp>
      <p:pic>
        <p:nvPicPr>
          <p:cNvPr id="6" name="Picture 5" descr="A picture containing pink&#10;&#10;Description automatically generated">
            <a:extLst>
              <a:ext uri="{FF2B5EF4-FFF2-40B4-BE49-F238E27FC236}">
                <a16:creationId xmlns:a16="http://schemas.microsoft.com/office/drawing/2014/main" id="{B3A9A14E-879C-02E4-F651-EF5265767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4572000"/>
            <a:ext cx="2171700" cy="1447800"/>
          </a:xfrm>
          <a:prstGeom prst="rect">
            <a:avLst/>
          </a:prstGeom>
        </p:spPr>
      </p:pic>
    </p:spTree>
    <p:extLst>
      <p:ext uri="{BB962C8B-B14F-4D97-AF65-F5344CB8AC3E}">
        <p14:creationId xmlns:p14="http://schemas.microsoft.com/office/powerpoint/2010/main" val="352380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8854D4-0474-4393-8A73-498DBA20BAAD}"/>
              </a:ext>
            </a:extLst>
          </p:cNvPr>
          <p:cNvPicPr>
            <a:picLocks noChangeAspect="1"/>
          </p:cNvPicPr>
          <p:nvPr/>
        </p:nvPicPr>
        <p:blipFill>
          <a:blip r:embed="rId3"/>
          <a:stretch>
            <a:fillRect/>
          </a:stretch>
        </p:blipFill>
        <p:spPr>
          <a:xfrm>
            <a:off x="1010289" y="1249078"/>
            <a:ext cx="1945407" cy="2152650"/>
          </a:xfrm>
          <a:prstGeom prst="rect">
            <a:avLst/>
          </a:prstGeom>
        </p:spPr>
      </p:pic>
    </p:spTree>
    <p:extLst>
      <p:ext uri="{BB962C8B-B14F-4D97-AF65-F5344CB8AC3E}">
        <p14:creationId xmlns:p14="http://schemas.microsoft.com/office/powerpoint/2010/main" val="1064579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1E1A-07FB-49EE-A172-016C21C0436B}"/>
              </a:ext>
            </a:extLst>
          </p:cNvPr>
          <p:cNvSpPr txBox="1">
            <a:spLocks/>
          </p:cNvSpPr>
          <p:nvPr/>
        </p:nvSpPr>
        <p:spPr>
          <a:xfrm>
            <a:off x="1041131" y="533400"/>
            <a:ext cx="8124825" cy="404813"/>
          </a:xfrm>
          <a:prstGeom prst="rect">
            <a:avLst/>
          </a:prstGeom>
        </p:spPr>
        <p:txBody>
          <a:bodyPr/>
          <a:lstStyle>
            <a:lvl1pPr algn="l" defTabSz="923925" rtl="0" eaLnBrk="0" fontAlgn="base" hangingPunct="0">
              <a:lnSpc>
                <a:spcPct val="97000"/>
              </a:lnSpc>
              <a:spcBef>
                <a:spcPct val="49000"/>
              </a:spcBef>
              <a:spcAft>
                <a:spcPct val="0"/>
              </a:spcAft>
              <a:defRPr sz="3200" b="1" baseline="0">
                <a:solidFill>
                  <a:srgbClr val="500778"/>
                </a:solidFill>
                <a:latin typeface="+mj-lt"/>
                <a:ea typeface="+mj-ea"/>
                <a:cs typeface="+mj-cs"/>
              </a:defRPr>
            </a:lvl1pPr>
            <a:lvl2pPr algn="l" defTabSz="923925" rtl="0" eaLnBrk="0" fontAlgn="base" hangingPunct="0">
              <a:lnSpc>
                <a:spcPct val="97000"/>
              </a:lnSpc>
              <a:spcBef>
                <a:spcPct val="49000"/>
              </a:spcBef>
              <a:spcAft>
                <a:spcPct val="0"/>
              </a:spcAft>
              <a:defRPr sz="3200" b="1">
                <a:solidFill>
                  <a:srgbClr val="008000"/>
                </a:solidFill>
                <a:latin typeface="Arial" charset="0"/>
              </a:defRPr>
            </a:lvl2pPr>
            <a:lvl3pPr algn="l" defTabSz="923925" rtl="0" eaLnBrk="0" fontAlgn="base" hangingPunct="0">
              <a:lnSpc>
                <a:spcPct val="97000"/>
              </a:lnSpc>
              <a:spcBef>
                <a:spcPct val="49000"/>
              </a:spcBef>
              <a:spcAft>
                <a:spcPct val="0"/>
              </a:spcAft>
              <a:defRPr sz="3200" b="1">
                <a:solidFill>
                  <a:srgbClr val="008000"/>
                </a:solidFill>
                <a:latin typeface="Arial" charset="0"/>
              </a:defRPr>
            </a:lvl3pPr>
            <a:lvl4pPr algn="l" defTabSz="923925" rtl="0" eaLnBrk="0" fontAlgn="base" hangingPunct="0">
              <a:lnSpc>
                <a:spcPct val="97000"/>
              </a:lnSpc>
              <a:spcBef>
                <a:spcPct val="49000"/>
              </a:spcBef>
              <a:spcAft>
                <a:spcPct val="0"/>
              </a:spcAft>
              <a:defRPr sz="3200" b="1">
                <a:solidFill>
                  <a:srgbClr val="008000"/>
                </a:solidFill>
                <a:latin typeface="Arial" charset="0"/>
              </a:defRPr>
            </a:lvl4pPr>
            <a:lvl5pPr algn="l" defTabSz="923925" rtl="0" eaLnBrk="0" fontAlgn="base" hangingPunct="0">
              <a:lnSpc>
                <a:spcPct val="97000"/>
              </a:lnSpc>
              <a:spcBef>
                <a:spcPct val="49000"/>
              </a:spcBef>
              <a:spcAft>
                <a:spcPct val="0"/>
              </a:spcAft>
              <a:defRPr sz="3200" b="1">
                <a:solidFill>
                  <a:srgbClr val="008000"/>
                </a:solidFill>
                <a:latin typeface="Arial" charset="0"/>
              </a:defRPr>
            </a:lvl5pPr>
            <a:lvl6pPr marL="457200" algn="l" defTabSz="923925" rtl="0" eaLnBrk="0" fontAlgn="base" hangingPunct="0">
              <a:lnSpc>
                <a:spcPct val="97000"/>
              </a:lnSpc>
              <a:spcBef>
                <a:spcPct val="49000"/>
              </a:spcBef>
              <a:spcAft>
                <a:spcPct val="0"/>
              </a:spcAft>
              <a:defRPr sz="2400" b="1">
                <a:solidFill>
                  <a:srgbClr val="CC9900"/>
                </a:solidFill>
                <a:latin typeface="Arial" charset="0"/>
              </a:defRPr>
            </a:lvl6pPr>
            <a:lvl7pPr marL="914400" algn="l" defTabSz="923925" rtl="0" eaLnBrk="0" fontAlgn="base" hangingPunct="0">
              <a:lnSpc>
                <a:spcPct val="97000"/>
              </a:lnSpc>
              <a:spcBef>
                <a:spcPct val="49000"/>
              </a:spcBef>
              <a:spcAft>
                <a:spcPct val="0"/>
              </a:spcAft>
              <a:defRPr sz="2400" b="1">
                <a:solidFill>
                  <a:srgbClr val="CC9900"/>
                </a:solidFill>
                <a:latin typeface="Arial" charset="0"/>
              </a:defRPr>
            </a:lvl7pPr>
            <a:lvl8pPr marL="1371600" algn="l" defTabSz="923925" rtl="0" eaLnBrk="0" fontAlgn="base" hangingPunct="0">
              <a:lnSpc>
                <a:spcPct val="97000"/>
              </a:lnSpc>
              <a:spcBef>
                <a:spcPct val="49000"/>
              </a:spcBef>
              <a:spcAft>
                <a:spcPct val="0"/>
              </a:spcAft>
              <a:defRPr sz="2400" b="1">
                <a:solidFill>
                  <a:srgbClr val="CC9900"/>
                </a:solidFill>
                <a:latin typeface="Arial" charset="0"/>
              </a:defRPr>
            </a:lvl8pPr>
            <a:lvl9pPr marL="1828800" algn="l" defTabSz="923925" rtl="0" eaLnBrk="0" fontAlgn="base" hangingPunct="0">
              <a:lnSpc>
                <a:spcPct val="97000"/>
              </a:lnSpc>
              <a:spcBef>
                <a:spcPct val="49000"/>
              </a:spcBef>
              <a:spcAft>
                <a:spcPct val="0"/>
              </a:spcAft>
              <a:defRPr sz="2400" b="1">
                <a:solidFill>
                  <a:srgbClr val="CC9900"/>
                </a:solidFill>
                <a:latin typeface="Arial" charset="0"/>
              </a:defRPr>
            </a:lvl9pPr>
          </a:lstStyle>
          <a:p>
            <a:r>
              <a:rPr lang="en-GB" kern="0" dirty="0">
                <a:solidFill>
                  <a:srgbClr val="800080"/>
                </a:solidFill>
              </a:rPr>
              <a:t>Mission</a:t>
            </a:r>
          </a:p>
        </p:txBody>
      </p:sp>
      <p:pic>
        <p:nvPicPr>
          <p:cNvPr id="3" name="Picture 2">
            <a:extLst>
              <a:ext uri="{FF2B5EF4-FFF2-40B4-BE49-F238E27FC236}">
                <a16:creationId xmlns:a16="http://schemas.microsoft.com/office/drawing/2014/main" id="{D3B1E03E-A66B-4D9E-B0F2-A9CDECA9FD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571" y="1315673"/>
            <a:ext cx="2266950" cy="3022600"/>
          </a:xfrm>
          <a:prstGeom prst="rect">
            <a:avLst/>
          </a:prstGeom>
        </p:spPr>
      </p:pic>
      <p:pic>
        <p:nvPicPr>
          <p:cNvPr id="6" name="Picture 5" descr="A picture containing pink&#10;&#10;Description automatically generated">
            <a:extLst>
              <a:ext uri="{FF2B5EF4-FFF2-40B4-BE49-F238E27FC236}">
                <a16:creationId xmlns:a16="http://schemas.microsoft.com/office/drawing/2014/main" id="{B3A9A14E-879C-02E4-F651-EF5265767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4572000"/>
            <a:ext cx="2171700" cy="1447800"/>
          </a:xfrm>
          <a:prstGeom prst="rect">
            <a:avLst/>
          </a:prstGeom>
        </p:spPr>
      </p:pic>
      <p:sp>
        <p:nvSpPr>
          <p:cNvPr id="7" name="Content Placeholder 2">
            <a:extLst>
              <a:ext uri="{FF2B5EF4-FFF2-40B4-BE49-F238E27FC236}">
                <a16:creationId xmlns:a16="http://schemas.microsoft.com/office/drawing/2014/main" id="{15BF033E-9245-F8B3-066A-F7C9B40644E1}"/>
              </a:ext>
            </a:extLst>
          </p:cNvPr>
          <p:cNvSpPr txBox="1">
            <a:spLocks/>
          </p:cNvSpPr>
          <p:nvPr/>
        </p:nvSpPr>
        <p:spPr>
          <a:xfrm>
            <a:off x="1059273" y="1286644"/>
            <a:ext cx="5617297" cy="3496855"/>
          </a:xfrm>
          <a:prstGeom prst="rect">
            <a:avLst/>
          </a:prstGeom>
        </p:spPr>
        <p:txBody>
          <a:bodyPr/>
          <a:lstStyle>
            <a:lvl1pPr marL="285750" indent="-285750" algn="l" rtl="0" eaLnBrk="0" fontAlgn="base" hangingPunct="0">
              <a:lnSpc>
                <a:spcPct val="90000"/>
              </a:lnSpc>
              <a:spcBef>
                <a:spcPct val="100000"/>
              </a:spcBef>
              <a:spcAft>
                <a:spcPct val="0"/>
              </a:spcAft>
              <a:buSzPct val="100000"/>
              <a:buChar char="•"/>
              <a:defRPr b="1" baseline="0">
                <a:solidFill>
                  <a:srgbClr val="500778"/>
                </a:solidFill>
                <a:latin typeface="+mn-lt"/>
                <a:ea typeface="+mn-ea"/>
                <a:cs typeface="+mn-cs"/>
              </a:defRPr>
            </a:lvl1pPr>
            <a:lvl2pPr marL="566738" indent="-166688" algn="l" rtl="0" eaLnBrk="0" fontAlgn="base" hangingPunct="0">
              <a:lnSpc>
                <a:spcPct val="90000"/>
              </a:lnSpc>
              <a:spcBef>
                <a:spcPct val="50000"/>
              </a:spcBef>
              <a:spcAft>
                <a:spcPct val="0"/>
              </a:spcAft>
              <a:buSzPct val="100000"/>
              <a:buChar char="–"/>
              <a:defRPr sz="1400" baseline="0">
                <a:solidFill>
                  <a:srgbClr val="500778"/>
                </a:solidFill>
                <a:latin typeface="+mn-lt"/>
              </a:defRPr>
            </a:lvl2pPr>
            <a:lvl3pPr marL="850900" indent="-169863" algn="l" rtl="0" eaLnBrk="0" fontAlgn="base" hangingPunct="0">
              <a:lnSpc>
                <a:spcPct val="90000"/>
              </a:lnSpc>
              <a:spcBef>
                <a:spcPct val="25000"/>
              </a:spcBef>
              <a:spcAft>
                <a:spcPct val="0"/>
              </a:spcAft>
              <a:buSzPct val="100000"/>
              <a:buChar char="•"/>
              <a:defRPr sz="1400" baseline="0">
                <a:solidFill>
                  <a:srgbClr val="500778"/>
                </a:solidFill>
                <a:latin typeface="+mn-lt"/>
              </a:defRPr>
            </a:lvl3pPr>
            <a:lvl4pPr marL="1181100" indent="-215900" algn="l" rtl="0" eaLnBrk="0" fontAlgn="base" hangingPunct="0">
              <a:lnSpc>
                <a:spcPct val="90000"/>
              </a:lnSpc>
              <a:spcBef>
                <a:spcPct val="25000"/>
              </a:spcBef>
              <a:spcAft>
                <a:spcPct val="0"/>
              </a:spcAft>
              <a:buSzPct val="100000"/>
              <a:buChar char="–"/>
              <a:defRPr sz="1400" baseline="0">
                <a:solidFill>
                  <a:srgbClr val="500778"/>
                </a:solidFill>
                <a:latin typeface="+mn-lt"/>
              </a:defRPr>
            </a:lvl4pPr>
            <a:lvl5pPr marL="1485900" indent="-190500" algn="l" rtl="0" eaLnBrk="0" fontAlgn="base" hangingPunct="0">
              <a:lnSpc>
                <a:spcPct val="90000"/>
              </a:lnSpc>
              <a:spcBef>
                <a:spcPct val="25000"/>
              </a:spcBef>
              <a:spcAft>
                <a:spcPct val="0"/>
              </a:spcAft>
              <a:buSzPct val="100000"/>
              <a:buChar char="•"/>
              <a:defRPr sz="1400" baseline="0">
                <a:solidFill>
                  <a:srgbClr val="500778"/>
                </a:solidFill>
                <a:latin typeface="+mn-lt"/>
              </a:defRPr>
            </a:lvl5pPr>
            <a:lvl6pPr marL="1943100" indent="-190500" algn="l" rtl="0" eaLnBrk="0" fontAlgn="base" hangingPunct="0">
              <a:lnSpc>
                <a:spcPct val="90000"/>
              </a:lnSpc>
              <a:spcBef>
                <a:spcPct val="25000"/>
              </a:spcBef>
              <a:spcAft>
                <a:spcPct val="0"/>
              </a:spcAft>
              <a:buSzPct val="100000"/>
              <a:buChar char="•"/>
              <a:defRPr sz="1400">
                <a:solidFill>
                  <a:srgbClr val="CC9900"/>
                </a:solidFill>
                <a:latin typeface="+mn-lt"/>
              </a:defRPr>
            </a:lvl6pPr>
            <a:lvl7pPr marL="2400300" indent="-190500" algn="l" rtl="0" eaLnBrk="0" fontAlgn="base" hangingPunct="0">
              <a:lnSpc>
                <a:spcPct val="90000"/>
              </a:lnSpc>
              <a:spcBef>
                <a:spcPct val="25000"/>
              </a:spcBef>
              <a:spcAft>
                <a:spcPct val="0"/>
              </a:spcAft>
              <a:buSzPct val="100000"/>
              <a:buChar char="•"/>
              <a:defRPr sz="1400">
                <a:solidFill>
                  <a:srgbClr val="CC9900"/>
                </a:solidFill>
                <a:latin typeface="+mn-lt"/>
              </a:defRPr>
            </a:lvl7pPr>
            <a:lvl8pPr marL="2857500" indent="-190500" algn="l" rtl="0" eaLnBrk="0" fontAlgn="base" hangingPunct="0">
              <a:lnSpc>
                <a:spcPct val="90000"/>
              </a:lnSpc>
              <a:spcBef>
                <a:spcPct val="25000"/>
              </a:spcBef>
              <a:spcAft>
                <a:spcPct val="0"/>
              </a:spcAft>
              <a:buSzPct val="100000"/>
              <a:buChar char="•"/>
              <a:defRPr sz="1400">
                <a:solidFill>
                  <a:srgbClr val="CC9900"/>
                </a:solidFill>
                <a:latin typeface="+mn-lt"/>
              </a:defRPr>
            </a:lvl8pPr>
            <a:lvl9pPr marL="3314700" indent="-190500" algn="l" rtl="0" eaLnBrk="0" fontAlgn="base" hangingPunct="0">
              <a:lnSpc>
                <a:spcPct val="90000"/>
              </a:lnSpc>
              <a:spcBef>
                <a:spcPct val="25000"/>
              </a:spcBef>
              <a:spcAft>
                <a:spcPct val="0"/>
              </a:spcAft>
              <a:buSzPct val="100000"/>
              <a:buChar char="•"/>
              <a:defRPr sz="1400">
                <a:solidFill>
                  <a:srgbClr val="CC9900"/>
                </a:solidFill>
                <a:latin typeface="+mn-lt"/>
              </a:defRPr>
            </a:lvl9pPr>
          </a:lstStyle>
          <a:p>
            <a:pPr marL="457200" indent="-457200">
              <a:buFont typeface="+mj-lt"/>
              <a:buAutoNum type="arabicPeriod"/>
            </a:pPr>
            <a:r>
              <a:rPr lang="en-GB" sz="2000" b="0" kern="0" dirty="0">
                <a:solidFill>
                  <a:srgbClr val="7030A0"/>
                </a:solidFill>
              </a:rPr>
              <a:t>Coca-Cola – To refresh the world </a:t>
            </a:r>
          </a:p>
          <a:p>
            <a:pPr marL="457200" indent="-457200">
              <a:buFont typeface="+mj-lt"/>
              <a:buAutoNum type="arabicPeriod"/>
            </a:pPr>
            <a:r>
              <a:rPr lang="en-GB" sz="2000" b="0" kern="0" dirty="0">
                <a:solidFill>
                  <a:srgbClr val="7030A0"/>
                </a:solidFill>
              </a:rPr>
              <a:t>TED – Spread ideas</a:t>
            </a:r>
          </a:p>
          <a:p>
            <a:pPr marL="457200" indent="-457200">
              <a:buFont typeface="+mj-lt"/>
              <a:buAutoNum type="arabicPeriod"/>
            </a:pPr>
            <a:r>
              <a:rPr lang="en-GB" sz="2000" b="0" kern="0" dirty="0">
                <a:solidFill>
                  <a:srgbClr val="7030A0"/>
                </a:solidFill>
              </a:rPr>
              <a:t>Ferrari - To make unique sports cars that represent the finest in Italian design and craftsmanship, both on the track and on the road.</a:t>
            </a:r>
            <a:endParaRPr lang="en-GB" sz="2000" kern="0" dirty="0">
              <a:solidFill>
                <a:srgbClr val="7030A0"/>
              </a:solidFill>
            </a:endParaRPr>
          </a:p>
          <a:p>
            <a:endParaRPr lang="en-GB" sz="1800" kern="0" dirty="0"/>
          </a:p>
          <a:p>
            <a:pPr marL="0" indent="0">
              <a:buFontTx/>
              <a:buNone/>
            </a:pPr>
            <a:endParaRPr lang="en-GB" sz="1800" kern="0" dirty="0"/>
          </a:p>
          <a:p>
            <a:endParaRPr lang="en-GB" sz="1800" kern="0" dirty="0"/>
          </a:p>
        </p:txBody>
      </p:sp>
    </p:spTree>
    <p:extLst>
      <p:ext uri="{BB962C8B-B14F-4D97-AF65-F5344CB8AC3E}">
        <p14:creationId xmlns:p14="http://schemas.microsoft.com/office/powerpoint/2010/main" val="23747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CED0-D901-48E5-A284-73BE7C94C6FC}"/>
              </a:ext>
            </a:extLst>
          </p:cNvPr>
          <p:cNvSpPr txBox="1">
            <a:spLocks/>
          </p:cNvSpPr>
          <p:nvPr/>
        </p:nvSpPr>
        <p:spPr>
          <a:xfrm>
            <a:off x="1041131" y="533400"/>
            <a:ext cx="8124825" cy="404813"/>
          </a:xfrm>
          <a:prstGeom prst="rect">
            <a:avLst/>
          </a:prstGeom>
        </p:spPr>
        <p:txBody>
          <a:bodyPr/>
          <a:lstStyle>
            <a:lvl1pPr algn="l" defTabSz="923925" rtl="0" eaLnBrk="0" fontAlgn="base" hangingPunct="0">
              <a:lnSpc>
                <a:spcPct val="97000"/>
              </a:lnSpc>
              <a:spcBef>
                <a:spcPct val="49000"/>
              </a:spcBef>
              <a:spcAft>
                <a:spcPct val="0"/>
              </a:spcAft>
              <a:defRPr sz="3200" b="1" baseline="0">
                <a:solidFill>
                  <a:srgbClr val="500778"/>
                </a:solidFill>
                <a:latin typeface="+mj-lt"/>
                <a:ea typeface="+mj-ea"/>
                <a:cs typeface="+mj-cs"/>
              </a:defRPr>
            </a:lvl1pPr>
            <a:lvl2pPr algn="l" defTabSz="923925" rtl="0" eaLnBrk="0" fontAlgn="base" hangingPunct="0">
              <a:lnSpc>
                <a:spcPct val="97000"/>
              </a:lnSpc>
              <a:spcBef>
                <a:spcPct val="49000"/>
              </a:spcBef>
              <a:spcAft>
                <a:spcPct val="0"/>
              </a:spcAft>
              <a:defRPr sz="3200" b="1">
                <a:solidFill>
                  <a:srgbClr val="008000"/>
                </a:solidFill>
                <a:latin typeface="Arial" charset="0"/>
              </a:defRPr>
            </a:lvl2pPr>
            <a:lvl3pPr algn="l" defTabSz="923925" rtl="0" eaLnBrk="0" fontAlgn="base" hangingPunct="0">
              <a:lnSpc>
                <a:spcPct val="97000"/>
              </a:lnSpc>
              <a:spcBef>
                <a:spcPct val="49000"/>
              </a:spcBef>
              <a:spcAft>
                <a:spcPct val="0"/>
              </a:spcAft>
              <a:defRPr sz="3200" b="1">
                <a:solidFill>
                  <a:srgbClr val="008000"/>
                </a:solidFill>
                <a:latin typeface="Arial" charset="0"/>
              </a:defRPr>
            </a:lvl3pPr>
            <a:lvl4pPr algn="l" defTabSz="923925" rtl="0" eaLnBrk="0" fontAlgn="base" hangingPunct="0">
              <a:lnSpc>
                <a:spcPct val="97000"/>
              </a:lnSpc>
              <a:spcBef>
                <a:spcPct val="49000"/>
              </a:spcBef>
              <a:spcAft>
                <a:spcPct val="0"/>
              </a:spcAft>
              <a:defRPr sz="3200" b="1">
                <a:solidFill>
                  <a:srgbClr val="008000"/>
                </a:solidFill>
                <a:latin typeface="Arial" charset="0"/>
              </a:defRPr>
            </a:lvl4pPr>
            <a:lvl5pPr algn="l" defTabSz="923925" rtl="0" eaLnBrk="0" fontAlgn="base" hangingPunct="0">
              <a:lnSpc>
                <a:spcPct val="97000"/>
              </a:lnSpc>
              <a:spcBef>
                <a:spcPct val="49000"/>
              </a:spcBef>
              <a:spcAft>
                <a:spcPct val="0"/>
              </a:spcAft>
              <a:defRPr sz="3200" b="1">
                <a:solidFill>
                  <a:srgbClr val="008000"/>
                </a:solidFill>
                <a:latin typeface="Arial" charset="0"/>
              </a:defRPr>
            </a:lvl5pPr>
            <a:lvl6pPr marL="457200" algn="l" defTabSz="923925" rtl="0" eaLnBrk="0" fontAlgn="base" hangingPunct="0">
              <a:lnSpc>
                <a:spcPct val="97000"/>
              </a:lnSpc>
              <a:spcBef>
                <a:spcPct val="49000"/>
              </a:spcBef>
              <a:spcAft>
                <a:spcPct val="0"/>
              </a:spcAft>
              <a:defRPr sz="2400" b="1">
                <a:solidFill>
                  <a:srgbClr val="CC9900"/>
                </a:solidFill>
                <a:latin typeface="Arial" charset="0"/>
              </a:defRPr>
            </a:lvl6pPr>
            <a:lvl7pPr marL="914400" algn="l" defTabSz="923925" rtl="0" eaLnBrk="0" fontAlgn="base" hangingPunct="0">
              <a:lnSpc>
                <a:spcPct val="97000"/>
              </a:lnSpc>
              <a:spcBef>
                <a:spcPct val="49000"/>
              </a:spcBef>
              <a:spcAft>
                <a:spcPct val="0"/>
              </a:spcAft>
              <a:defRPr sz="2400" b="1">
                <a:solidFill>
                  <a:srgbClr val="CC9900"/>
                </a:solidFill>
                <a:latin typeface="Arial" charset="0"/>
              </a:defRPr>
            </a:lvl7pPr>
            <a:lvl8pPr marL="1371600" algn="l" defTabSz="923925" rtl="0" eaLnBrk="0" fontAlgn="base" hangingPunct="0">
              <a:lnSpc>
                <a:spcPct val="97000"/>
              </a:lnSpc>
              <a:spcBef>
                <a:spcPct val="49000"/>
              </a:spcBef>
              <a:spcAft>
                <a:spcPct val="0"/>
              </a:spcAft>
              <a:defRPr sz="2400" b="1">
                <a:solidFill>
                  <a:srgbClr val="CC9900"/>
                </a:solidFill>
                <a:latin typeface="Arial" charset="0"/>
              </a:defRPr>
            </a:lvl8pPr>
            <a:lvl9pPr marL="1828800" algn="l" defTabSz="923925" rtl="0" eaLnBrk="0" fontAlgn="base" hangingPunct="0">
              <a:lnSpc>
                <a:spcPct val="97000"/>
              </a:lnSpc>
              <a:spcBef>
                <a:spcPct val="49000"/>
              </a:spcBef>
              <a:spcAft>
                <a:spcPct val="0"/>
              </a:spcAft>
              <a:defRPr sz="2400" b="1">
                <a:solidFill>
                  <a:srgbClr val="CC9900"/>
                </a:solidFill>
                <a:latin typeface="Arial" charset="0"/>
              </a:defRPr>
            </a:lvl9pPr>
          </a:lstStyle>
          <a:p>
            <a:r>
              <a:rPr lang="en-GB" kern="0" dirty="0">
                <a:solidFill>
                  <a:srgbClr val="800080"/>
                </a:solidFill>
              </a:rPr>
              <a:t>Values</a:t>
            </a:r>
          </a:p>
        </p:txBody>
      </p:sp>
      <p:sp>
        <p:nvSpPr>
          <p:cNvPr id="3" name="TextBox 2">
            <a:extLst>
              <a:ext uri="{FF2B5EF4-FFF2-40B4-BE49-F238E27FC236}">
                <a16:creationId xmlns:a16="http://schemas.microsoft.com/office/drawing/2014/main" id="{2928C7C3-0864-467F-8A14-DAD92AB7B7D1}"/>
              </a:ext>
            </a:extLst>
          </p:cNvPr>
          <p:cNvSpPr txBox="1"/>
          <p:nvPr/>
        </p:nvSpPr>
        <p:spPr>
          <a:xfrm>
            <a:off x="1143000" y="2743200"/>
            <a:ext cx="4343400" cy="1569660"/>
          </a:xfrm>
          <a:prstGeom prst="rect">
            <a:avLst/>
          </a:prstGeom>
          <a:noFill/>
        </p:spPr>
        <p:txBody>
          <a:bodyPr wrap="square" rtlCol="0">
            <a:spAutoFit/>
          </a:bodyPr>
          <a:lstStyle/>
          <a:p>
            <a:r>
              <a:rPr lang="en-GB" sz="3200" b="0" dirty="0">
                <a:solidFill>
                  <a:srgbClr val="7030A0"/>
                </a:solidFill>
              </a:rPr>
              <a:t>…values are “the principles that guide behaviour...”</a:t>
            </a:r>
          </a:p>
        </p:txBody>
      </p:sp>
      <p:pic>
        <p:nvPicPr>
          <p:cNvPr id="4" name="Picture 3">
            <a:extLst>
              <a:ext uri="{FF2B5EF4-FFF2-40B4-BE49-F238E27FC236}">
                <a16:creationId xmlns:a16="http://schemas.microsoft.com/office/drawing/2014/main" id="{A549B963-C621-4952-820D-0D1225769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309" y="1960418"/>
            <a:ext cx="2800350" cy="3733800"/>
          </a:xfrm>
          <a:prstGeom prst="rect">
            <a:avLst/>
          </a:prstGeom>
        </p:spPr>
      </p:pic>
    </p:spTree>
    <p:extLst>
      <p:ext uri="{BB962C8B-B14F-4D97-AF65-F5344CB8AC3E}">
        <p14:creationId xmlns:p14="http://schemas.microsoft.com/office/powerpoint/2010/main" val="2642079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3F00-5E02-4DF6-938A-FB0155523F03}"/>
              </a:ext>
            </a:extLst>
          </p:cNvPr>
          <p:cNvSpPr>
            <a:spLocks noGrp="1"/>
          </p:cNvSpPr>
          <p:nvPr>
            <p:ph type="title"/>
          </p:nvPr>
        </p:nvSpPr>
        <p:spPr/>
        <p:txBody>
          <a:bodyPr/>
          <a:lstStyle/>
          <a:p>
            <a:r>
              <a:rPr lang="en-GB" dirty="0"/>
              <a:t>Values </a:t>
            </a:r>
          </a:p>
        </p:txBody>
      </p:sp>
      <p:sp>
        <p:nvSpPr>
          <p:cNvPr id="6" name="Callout: Right Arrow 5">
            <a:extLst>
              <a:ext uri="{FF2B5EF4-FFF2-40B4-BE49-F238E27FC236}">
                <a16:creationId xmlns:a16="http://schemas.microsoft.com/office/drawing/2014/main" id="{ED3B50A3-E38F-4F4D-9252-1F3458AC75D9}"/>
              </a:ext>
            </a:extLst>
          </p:cNvPr>
          <p:cNvSpPr/>
          <p:nvPr/>
        </p:nvSpPr>
        <p:spPr bwMode="auto">
          <a:xfrm>
            <a:off x="2438400" y="2590800"/>
            <a:ext cx="1828800" cy="2209800"/>
          </a:xfrm>
          <a:prstGeom prst="rightArrowCallou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Arial" charset="0"/>
            </a:endParaRPr>
          </a:p>
        </p:txBody>
      </p:sp>
      <p:sp>
        <p:nvSpPr>
          <p:cNvPr id="7" name="Callout: Right Arrow 6">
            <a:extLst>
              <a:ext uri="{FF2B5EF4-FFF2-40B4-BE49-F238E27FC236}">
                <a16:creationId xmlns:a16="http://schemas.microsoft.com/office/drawing/2014/main" id="{0ADC3498-76C5-4F7C-9B7E-644F7D614D2A}"/>
              </a:ext>
            </a:extLst>
          </p:cNvPr>
          <p:cNvSpPr/>
          <p:nvPr/>
        </p:nvSpPr>
        <p:spPr bwMode="auto">
          <a:xfrm>
            <a:off x="1331346" y="1752600"/>
            <a:ext cx="3352800" cy="3352800"/>
          </a:xfrm>
          <a:prstGeom prst="rightArrowCallout">
            <a:avLst/>
          </a:prstGeom>
          <a:blipFill>
            <a:blip r:embed="rId3"/>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GB" sz="4000" b="1" i="0" u="none" strike="noStrike" cap="none" normalizeH="0" baseline="0" dirty="0">
              <a:ln>
                <a:noFill/>
              </a:ln>
              <a:solidFill>
                <a:schemeClr val="bg1"/>
              </a:solidFill>
              <a:effectLst/>
              <a:latin typeface="Arial" charset="0"/>
            </a:endParaRPr>
          </a:p>
          <a:p>
            <a:pPr marL="0" marR="0" indent="0" algn="ctr" defTabSz="914400" rtl="0" eaLnBrk="0" fontAlgn="base" latinLnBrk="0" hangingPunct="0">
              <a:lnSpc>
                <a:spcPct val="90000"/>
              </a:lnSpc>
              <a:spcBef>
                <a:spcPct val="0"/>
              </a:spcBef>
              <a:spcAft>
                <a:spcPct val="0"/>
              </a:spcAft>
              <a:buClrTx/>
              <a:buSzTx/>
              <a:buFontTx/>
              <a:buNone/>
              <a:tabLst/>
            </a:pPr>
            <a:endParaRPr lang="en-GB" sz="1600" dirty="0">
              <a:solidFill>
                <a:schemeClr val="bg1"/>
              </a:solidFill>
            </a:endParaRPr>
          </a:p>
          <a:p>
            <a:pPr marL="0" marR="0" indent="0" algn="ctr" defTabSz="914400" rtl="0" eaLnBrk="0" fontAlgn="base" latinLnBrk="0" hangingPunct="0">
              <a:lnSpc>
                <a:spcPct val="90000"/>
              </a:lnSpc>
              <a:spcBef>
                <a:spcPct val="0"/>
              </a:spcBef>
              <a:spcAft>
                <a:spcPct val="0"/>
              </a:spcAft>
              <a:buClrTx/>
              <a:buSzTx/>
              <a:buFontTx/>
              <a:buNone/>
              <a:tabLst/>
            </a:pPr>
            <a:endParaRPr kumimoji="0" lang="en-GB" sz="4000" b="1" i="0" u="none" strike="noStrike" cap="none" normalizeH="0" baseline="0" dirty="0">
              <a:ln>
                <a:noFill/>
              </a:ln>
              <a:solidFill>
                <a:schemeClr val="bg1"/>
              </a:solidFill>
              <a:effectLst/>
              <a:latin typeface="Arial" charset="0"/>
            </a:endParaRPr>
          </a:p>
          <a:p>
            <a:pPr marL="0" marR="0" indent="0" algn="ctr" defTabSz="914400" rtl="0" eaLnBrk="0" fontAlgn="base" latinLnBrk="0" hangingPunct="0">
              <a:lnSpc>
                <a:spcPct val="90000"/>
              </a:lnSpc>
              <a:spcBef>
                <a:spcPct val="0"/>
              </a:spcBef>
              <a:spcAft>
                <a:spcPct val="0"/>
              </a:spcAft>
              <a:buClrTx/>
              <a:buSzTx/>
              <a:buFontTx/>
              <a:buNone/>
              <a:tabLst/>
            </a:pPr>
            <a:r>
              <a:rPr kumimoji="0" lang="en-GB" sz="4000" b="1" i="0" u="none" strike="noStrike" cap="none" normalizeH="0" baseline="0" dirty="0">
                <a:ln>
                  <a:noFill/>
                </a:ln>
                <a:solidFill>
                  <a:srgbClr val="F18523"/>
                </a:solidFill>
                <a:effectLst/>
                <a:latin typeface="Arial" charset="0"/>
              </a:rPr>
              <a:t>Nouns</a:t>
            </a:r>
          </a:p>
        </p:txBody>
      </p:sp>
      <p:sp>
        <p:nvSpPr>
          <p:cNvPr id="8" name="Callout: Right Arrow 7">
            <a:extLst>
              <a:ext uri="{FF2B5EF4-FFF2-40B4-BE49-F238E27FC236}">
                <a16:creationId xmlns:a16="http://schemas.microsoft.com/office/drawing/2014/main" id="{A0D479EF-5B17-41D1-A037-A4E581E9D6F5}"/>
              </a:ext>
            </a:extLst>
          </p:cNvPr>
          <p:cNvSpPr/>
          <p:nvPr/>
        </p:nvSpPr>
        <p:spPr bwMode="auto">
          <a:xfrm rot="10800000">
            <a:off x="5124338" y="1752600"/>
            <a:ext cx="3352800" cy="3352800"/>
          </a:xfrm>
          <a:prstGeom prst="rightArrowCallout">
            <a:avLst/>
          </a:prstGeom>
          <a:solidFill>
            <a:srgbClr val="F1852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GB" sz="4000" b="1" i="0" u="none" strike="noStrike" cap="none" normalizeH="0" baseline="0" dirty="0">
              <a:ln>
                <a:noFill/>
              </a:ln>
              <a:solidFill>
                <a:srgbClr val="F18523"/>
              </a:solidFill>
              <a:effectLst/>
              <a:latin typeface="Arial" charset="0"/>
            </a:endParaRPr>
          </a:p>
        </p:txBody>
      </p:sp>
      <p:sp>
        <p:nvSpPr>
          <p:cNvPr id="9" name="TextBox 8">
            <a:extLst>
              <a:ext uri="{FF2B5EF4-FFF2-40B4-BE49-F238E27FC236}">
                <a16:creationId xmlns:a16="http://schemas.microsoft.com/office/drawing/2014/main" id="{93DF51CF-1AFE-47B5-A6BC-1E79FCF33401}"/>
              </a:ext>
            </a:extLst>
          </p:cNvPr>
          <p:cNvSpPr txBox="1"/>
          <p:nvPr/>
        </p:nvSpPr>
        <p:spPr>
          <a:xfrm>
            <a:off x="6575481" y="2987814"/>
            <a:ext cx="2474346" cy="707886"/>
          </a:xfrm>
          <a:prstGeom prst="rect">
            <a:avLst/>
          </a:prstGeom>
          <a:noFill/>
        </p:spPr>
        <p:txBody>
          <a:bodyPr wrap="square" rtlCol="0">
            <a:spAutoFit/>
          </a:bodyPr>
          <a:lstStyle/>
          <a:p>
            <a:r>
              <a:rPr lang="en-GB" sz="4000" dirty="0">
                <a:solidFill>
                  <a:srgbClr val="7030A0"/>
                </a:solidFill>
              </a:rPr>
              <a:t>Verbs</a:t>
            </a:r>
            <a:r>
              <a:rPr lang="en-GB" dirty="0">
                <a:solidFill>
                  <a:srgbClr val="7030A0"/>
                </a:solidFill>
              </a:rPr>
              <a:t> </a:t>
            </a:r>
          </a:p>
        </p:txBody>
      </p:sp>
      <p:sp>
        <p:nvSpPr>
          <p:cNvPr id="10" name="TextBox 9">
            <a:extLst>
              <a:ext uri="{FF2B5EF4-FFF2-40B4-BE49-F238E27FC236}">
                <a16:creationId xmlns:a16="http://schemas.microsoft.com/office/drawing/2014/main" id="{11156075-FE89-E349-A520-1CD1AD5E5F41}"/>
              </a:ext>
            </a:extLst>
          </p:cNvPr>
          <p:cNvSpPr txBox="1"/>
          <p:nvPr/>
        </p:nvSpPr>
        <p:spPr>
          <a:xfrm>
            <a:off x="2057400" y="6153150"/>
            <a:ext cx="4267200" cy="307777"/>
          </a:xfrm>
          <a:prstGeom prst="rect">
            <a:avLst/>
          </a:prstGeom>
          <a:noFill/>
        </p:spPr>
        <p:txBody>
          <a:bodyPr wrap="square" rtlCol="0">
            <a:spAutoFit/>
          </a:bodyPr>
          <a:lstStyle/>
          <a:p>
            <a:r>
              <a:rPr lang="en-GB" b="0" dirty="0">
                <a:solidFill>
                  <a:srgbClr val="7030A0"/>
                </a:solidFill>
              </a:rPr>
              <a:t>Source: Simon Sinek </a:t>
            </a:r>
          </a:p>
        </p:txBody>
      </p:sp>
    </p:spTree>
    <p:extLst>
      <p:ext uri="{BB962C8B-B14F-4D97-AF65-F5344CB8AC3E}">
        <p14:creationId xmlns:p14="http://schemas.microsoft.com/office/powerpoint/2010/main" val="3816505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4553192-5495-4676-907B-BFCC97B33497}"/>
              </a:ext>
            </a:extLst>
          </p:cNvPr>
          <p:cNvSpPr>
            <a:spLocks noGrp="1"/>
          </p:cNvSpPr>
          <p:nvPr>
            <p:ph sz="half" idx="2"/>
          </p:nvPr>
        </p:nvSpPr>
        <p:spPr>
          <a:xfrm>
            <a:off x="1085876" y="1463590"/>
            <a:ext cx="3506788" cy="3229089"/>
          </a:xfrm>
        </p:spPr>
        <p:txBody>
          <a:bodyPr/>
          <a:lstStyle/>
          <a:p>
            <a:r>
              <a:rPr lang="en-GB" b="0" dirty="0"/>
              <a:t>Honesty</a:t>
            </a:r>
          </a:p>
          <a:p>
            <a:r>
              <a:rPr lang="en-GB" b="0" dirty="0"/>
              <a:t>Integrity </a:t>
            </a:r>
          </a:p>
          <a:p>
            <a:r>
              <a:rPr lang="en-GB" b="0" dirty="0"/>
              <a:t>Innovative </a:t>
            </a:r>
            <a:r>
              <a:rPr lang="en-GB" b="0" dirty="0">
                <a:solidFill>
                  <a:schemeClr val="bg1"/>
                </a:solidFill>
              </a:rPr>
              <a:t>……………</a:t>
            </a:r>
          </a:p>
          <a:p>
            <a:r>
              <a:rPr lang="en-GB" b="0" dirty="0"/>
              <a:t>Excellence </a:t>
            </a:r>
            <a:r>
              <a:rPr lang="en-GB" b="0" dirty="0">
                <a:solidFill>
                  <a:schemeClr val="bg1"/>
                </a:solidFill>
              </a:rPr>
              <a:t>…………..</a:t>
            </a:r>
          </a:p>
          <a:p>
            <a:r>
              <a:rPr lang="en-GB" b="0" dirty="0"/>
              <a:t>Respect </a:t>
            </a:r>
          </a:p>
        </p:txBody>
      </p:sp>
      <p:sp>
        <p:nvSpPr>
          <p:cNvPr id="6" name="Content Placeholder 5">
            <a:extLst>
              <a:ext uri="{FF2B5EF4-FFF2-40B4-BE49-F238E27FC236}">
                <a16:creationId xmlns:a16="http://schemas.microsoft.com/office/drawing/2014/main" id="{13BCF444-6222-4525-A03D-A97B86DC9246}"/>
              </a:ext>
            </a:extLst>
          </p:cNvPr>
          <p:cNvSpPr>
            <a:spLocks noGrp="1"/>
          </p:cNvSpPr>
          <p:nvPr>
            <p:ph sz="quarter" idx="4"/>
          </p:nvPr>
        </p:nvSpPr>
        <p:spPr>
          <a:xfrm>
            <a:off x="4800600" y="1447800"/>
            <a:ext cx="4041775" cy="4595617"/>
          </a:xfrm>
        </p:spPr>
        <p:txBody>
          <a:bodyPr/>
          <a:lstStyle/>
          <a:p>
            <a:r>
              <a:rPr lang="en-GB" b="0" dirty="0"/>
              <a:t>We’ll tell you the truth</a:t>
            </a:r>
          </a:p>
          <a:p>
            <a:r>
              <a:rPr lang="en-GB" b="0" dirty="0"/>
              <a:t>We’ll do the right thing</a:t>
            </a:r>
          </a:p>
          <a:p>
            <a:r>
              <a:rPr lang="en-GB" b="0" dirty="0"/>
              <a:t>We look at things from a different angle </a:t>
            </a:r>
          </a:p>
          <a:p>
            <a:r>
              <a:rPr lang="en-GB" b="0" dirty="0"/>
              <a:t>We want you to do you best</a:t>
            </a:r>
          </a:p>
          <a:p>
            <a:r>
              <a:rPr lang="en-GB" b="0" dirty="0"/>
              <a:t>We treat people with care</a:t>
            </a:r>
          </a:p>
          <a:p>
            <a:endParaRPr lang="en-GB" dirty="0"/>
          </a:p>
        </p:txBody>
      </p:sp>
      <p:sp>
        <p:nvSpPr>
          <p:cNvPr id="7" name="Title 1">
            <a:extLst>
              <a:ext uri="{FF2B5EF4-FFF2-40B4-BE49-F238E27FC236}">
                <a16:creationId xmlns:a16="http://schemas.microsoft.com/office/drawing/2014/main" id="{EDCE6C50-054F-4176-8821-6D9884869466}"/>
              </a:ext>
            </a:extLst>
          </p:cNvPr>
          <p:cNvSpPr>
            <a:spLocks noGrp="1"/>
          </p:cNvSpPr>
          <p:nvPr>
            <p:ph type="title"/>
          </p:nvPr>
        </p:nvSpPr>
        <p:spPr>
          <a:xfrm>
            <a:off x="1038679" y="704850"/>
            <a:ext cx="8124825" cy="404813"/>
          </a:xfrm>
        </p:spPr>
        <p:txBody>
          <a:bodyPr/>
          <a:lstStyle/>
          <a:p>
            <a:r>
              <a:rPr lang="en-GB" dirty="0"/>
              <a:t>Nouns v verbs</a:t>
            </a:r>
          </a:p>
        </p:txBody>
      </p:sp>
    </p:spTree>
    <p:extLst>
      <p:ext uri="{BB962C8B-B14F-4D97-AF65-F5344CB8AC3E}">
        <p14:creationId xmlns:p14="http://schemas.microsoft.com/office/powerpoint/2010/main" val="28427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91B32-254C-46C9-9B72-CD84475D0B0E}"/>
              </a:ext>
            </a:extLst>
          </p:cNvPr>
          <p:cNvPicPr>
            <a:picLocks noChangeAspect="1"/>
          </p:cNvPicPr>
          <p:nvPr/>
        </p:nvPicPr>
        <p:blipFill>
          <a:blip r:embed="rId3"/>
          <a:stretch>
            <a:fillRect/>
          </a:stretch>
        </p:blipFill>
        <p:spPr>
          <a:xfrm>
            <a:off x="1019175" y="381000"/>
            <a:ext cx="4844761" cy="571500"/>
          </a:xfrm>
          <a:prstGeom prst="rect">
            <a:avLst/>
          </a:prstGeom>
        </p:spPr>
      </p:pic>
      <p:pic>
        <p:nvPicPr>
          <p:cNvPr id="4" name="Picture 3">
            <a:extLst>
              <a:ext uri="{FF2B5EF4-FFF2-40B4-BE49-F238E27FC236}">
                <a16:creationId xmlns:a16="http://schemas.microsoft.com/office/drawing/2014/main" id="{41B19C3C-9F36-46D3-93D0-70C8F6AC944C}"/>
              </a:ext>
            </a:extLst>
          </p:cNvPr>
          <p:cNvPicPr>
            <a:picLocks noChangeAspect="1"/>
          </p:cNvPicPr>
          <p:nvPr/>
        </p:nvPicPr>
        <p:blipFill>
          <a:blip r:embed="rId4"/>
          <a:stretch>
            <a:fillRect/>
          </a:stretch>
        </p:blipFill>
        <p:spPr>
          <a:xfrm rot="21132285">
            <a:off x="1105182" y="2935443"/>
            <a:ext cx="7422237" cy="1365343"/>
          </a:xfrm>
          <a:prstGeom prst="rect">
            <a:avLst/>
          </a:prstGeom>
        </p:spPr>
      </p:pic>
    </p:spTree>
    <p:extLst>
      <p:ext uri="{BB962C8B-B14F-4D97-AF65-F5344CB8AC3E}">
        <p14:creationId xmlns:p14="http://schemas.microsoft.com/office/powerpoint/2010/main" val="4143569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77759" y="1219200"/>
            <a:ext cx="2743200" cy="4708981"/>
          </a:xfrm>
          <a:prstGeom prst="rect">
            <a:avLst/>
          </a:prstGeom>
          <a:gradFill>
            <a:gsLst>
              <a:gs pos="0">
                <a:srgbClr val="7030A0"/>
              </a:gs>
              <a:gs pos="100000">
                <a:srgbClr val="800080"/>
              </a:gs>
              <a:gs pos="100000">
                <a:schemeClr val="accent1">
                  <a:tint val="23500"/>
                  <a:satMod val="160000"/>
                </a:schemeClr>
              </a:gs>
            </a:gsLst>
            <a:lin ang="5400000" scaled="0"/>
          </a:gradFill>
        </p:spPr>
        <p:txBody>
          <a:bodyPr wrap="square" rtlCol="0">
            <a:spAutoFit/>
          </a:bodyPr>
          <a:lstStyle/>
          <a:p>
            <a:r>
              <a:rPr lang="en-GB" sz="1600" dirty="0">
                <a:solidFill>
                  <a:schemeClr val="bg1"/>
                </a:solidFill>
              </a:rPr>
              <a:t>What </a:t>
            </a:r>
          </a:p>
          <a:p>
            <a:r>
              <a:rPr lang="en-GB" b="0" dirty="0">
                <a:solidFill>
                  <a:schemeClr val="bg1"/>
                </a:solidFill>
              </a:rPr>
              <a:t>Every organisation on the planet knows WHAT they do.  These are the products they sell or the services they offer</a:t>
            </a:r>
          </a:p>
          <a:p>
            <a:endParaRPr lang="en-GB" b="0" dirty="0">
              <a:solidFill>
                <a:schemeClr val="bg1"/>
              </a:solidFill>
            </a:endParaRPr>
          </a:p>
          <a:p>
            <a:r>
              <a:rPr lang="en-GB" sz="1600" dirty="0">
                <a:solidFill>
                  <a:schemeClr val="bg1"/>
                </a:solidFill>
              </a:rPr>
              <a:t>How</a:t>
            </a:r>
          </a:p>
          <a:p>
            <a:r>
              <a:rPr lang="en-GB" b="0" dirty="0">
                <a:solidFill>
                  <a:schemeClr val="bg1"/>
                </a:solidFill>
              </a:rPr>
              <a:t>Some organisations know  HOW  they do it.  These are the things that make them special or set them apart from the competition</a:t>
            </a:r>
          </a:p>
          <a:p>
            <a:endParaRPr lang="en-GB" b="0" dirty="0">
              <a:solidFill>
                <a:schemeClr val="bg1"/>
              </a:solidFill>
            </a:endParaRPr>
          </a:p>
          <a:p>
            <a:r>
              <a:rPr lang="en-GB" sz="1600" dirty="0">
                <a:solidFill>
                  <a:schemeClr val="bg1"/>
                </a:solidFill>
              </a:rPr>
              <a:t>Why</a:t>
            </a:r>
          </a:p>
          <a:p>
            <a:r>
              <a:rPr lang="en-GB" b="0" dirty="0">
                <a:solidFill>
                  <a:schemeClr val="bg1"/>
                </a:solidFill>
              </a:rPr>
              <a:t>Very few organisations know WHY they do what they do.  WHY is not about making money.  That’s the result.  WHY is a purpose, cause or belief.  It’s the very reason your organisation exists.</a:t>
            </a:r>
          </a:p>
        </p:txBody>
      </p:sp>
      <p:sp>
        <p:nvSpPr>
          <p:cNvPr id="4" name="TextBox 3"/>
          <p:cNvSpPr txBox="1"/>
          <p:nvPr/>
        </p:nvSpPr>
        <p:spPr>
          <a:xfrm>
            <a:off x="2057400" y="6153150"/>
            <a:ext cx="4267200" cy="307777"/>
          </a:xfrm>
          <a:prstGeom prst="rect">
            <a:avLst/>
          </a:prstGeom>
          <a:noFill/>
        </p:spPr>
        <p:txBody>
          <a:bodyPr wrap="square" rtlCol="0">
            <a:spAutoFit/>
          </a:bodyPr>
          <a:lstStyle/>
          <a:p>
            <a:r>
              <a:rPr lang="en-GB" b="0" dirty="0">
                <a:solidFill>
                  <a:srgbClr val="7030A0"/>
                </a:solidFill>
              </a:rPr>
              <a:t>Source: Simon Sinek </a:t>
            </a:r>
          </a:p>
        </p:txBody>
      </p:sp>
      <p:pic>
        <p:nvPicPr>
          <p:cNvPr id="6" name="Picture 5">
            <a:extLst>
              <a:ext uri="{FF2B5EF4-FFF2-40B4-BE49-F238E27FC236}">
                <a16:creationId xmlns:a16="http://schemas.microsoft.com/office/drawing/2014/main" id="{32DCDCA0-0DBD-4E9A-9D16-55A9763891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679" y="1447800"/>
            <a:ext cx="4445093" cy="4267200"/>
          </a:xfrm>
          <a:prstGeom prst="rect">
            <a:avLst/>
          </a:prstGeom>
          <a:noFill/>
          <a:ln>
            <a:noFill/>
          </a:ln>
        </p:spPr>
      </p:pic>
      <p:sp>
        <p:nvSpPr>
          <p:cNvPr id="5" name="Title 4">
            <a:extLst>
              <a:ext uri="{FF2B5EF4-FFF2-40B4-BE49-F238E27FC236}">
                <a16:creationId xmlns:a16="http://schemas.microsoft.com/office/drawing/2014/main" id="{F09CBED6-1B67-41AA-AEF3-805714478BD6}"/>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47339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3649976" cy="422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A picture containing parked, purple&#10;&#10;Description automatically generated">
            <a:extLst>
              <a:ext uri="{FF2B5EF4-FFF2-40B4-BE49-F238E27FC236}">
                <a16:creationId xmlns:a16="http://schemas.microsoft.com/office/drawing/2014/main" id="{650E12C8-8668-FF29-C41A-9090CA21F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3563624"/>
            <a:ext cx="2338183" cy="2338183"/>
          </a:xfrm>
          <a:prstGeom prst="rect">
            <a:avLst/>
          </a:prstGeom>
        </p:spPr>
      </p:pic>
    </p:spTree>
    <p:extLst>
      <p:ext uri="{BB962C8B-B14F-4D97-AF65-F5344CB8AC3E}">
        <p14:creationId xmlns:p14="http://schemas.microsoft.com/office/powerpoint/2010/main" val="2131062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1"/>
            <a:ext cx="1447800" cy="167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38" r="2538"/>
          <a:stretch/>
        </p:blipFill>
        <p:spPr bwMode="auto">
          <a:xfrm>
            <a:off x="2149044" y="1295400"/>
            <a:ext cx="682181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512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D7A3-13C8-4DAB-9446-88B984617289}"/>
              </a:ext>
            </a:extLst>
          </p:cNvPr>
          <p:cNvSpPr>
            <a:spLocks noGrp="1"/>
          </p:cNvSpPr>
          <p:nvPr>
            <p:ph type="title"/>
          </p:nvPr>
        </p:nvSpPr>
        <p:spPr/>
        <p:txBody>
          <a:bodyPr/>
          <a:lstStyle/>
          <a:p>
            <a:r>
              <a:rPr lang="en-GB" dirty="0"/>
              <a:t>So What?</a:t>
            </a:r>
          </a:p>
        </p:txBody>
      </p:sp>
      <p:pic>
        <p:nvPicPr>
          <p:cNvPr id="7" name="Picture 6">
            <a:extLst>
              <a:ext uri="{FF2B5EF4-FFF2-40B4-BE49-F238E27FC236}">
                <a16:creationId xmlns:a16="http://schemas.microsoft.com/office/drawing/2014/main" id="{8700DC84-7E05-40DF-ACEB-252F6839D8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343025"/>
            <a:ext cx="5562600" cy="4171950"/>
          </a:xfrm>
          <a:prstGeom prst="rect">
            <a:avLst/>
          </a:prstGeom>
        </p:spPr>
      </p:pic>
      <p:sp>
        <p:nvSpPr>
          <p:cNvPr id="8" name="Content Placeholder 7">
            <a:extLst>
              <a:ext uri="{FF2B5EF4-FFF2-40B4-BE49-F238E27FC236}">
                <a16:creationId xmlns:a16="http://schemas.microsoft.com/office/drawing/2014/main" id="{4644DDAA-82EF-4461-8B17-817FAD198F1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962201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D7A3-13C8-4DAB-9446-88B984617289}"/>
              </a:ext>
            </a:extLst>
          </p:cNvPr>
          <p:cNvSpPr>
            <a:spLocks noGrp="1"/>
          </p:cNvSpPr>
          <p:nvPr>
            <p:ph type="title"/>
          </p:nvPr>
        </p:nvSpPr>
        <p:spPr/>
        <p:txBody>
          <a:bodyPr/>
          <a:lstStyle/>
          <a:p>
            <a:r>
              <a:rPr lang="en-GB" dirty="0"/>
              <a:t>So What? #2</a:t>
            </a:r>
          </a:p>
        </p:txBody>
      </p:sp>
      <p:pic>
        <p:nvPicPr>
          <p:cNvPr id="7" name="Picture 6">
            <a:extLst>
              <a:ext uri="{FF2B5EF4-FFF2-40B4-BE49-F238E27FC236}">
                <a16:creationId xmlns:a16="http://schemas.microsoft.com/office/drawing/2014/main" id="{8700DC84-7E05-40DF-ACEB-252F6839D8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320006"/>
            <a:ext cx="2781300" cy="2085975"/>
          </a:xfrm>
          <a:prstGeom prst="rect">
            <a:avLst/>
          </a:prstGeom>
        </p:spPr>
      </p:pic>
      <p:sp>
        <p:nvSpPr>
          <p:cNvPr id="8" name="Content Placeholder 7">
            <a:extLst>
              <a:ext uri="{FF2B5EF4-FFF2-40B4-BE49-F238E27FC236}">
                <a16:creationId xmlns:a16="http://schemas.microsoft.com/office/drawing/2014/main" id="{4644DDAA-82EF-4461-8B17-817FAD198F1B}"/>
              </a:ext>
            </a:extLst>
          </p:cNvPr>
          <p:cNvSpPr>
            <a:spLocks noGrp="1"/>
          </p:cNvSpPr>
          <p:nvPr>
            <p:ph idx="1"/>
          </p:nvPr>
        </p:nvSpPr>
        <p:spPr>
          <a:xfrm>
            <a:off x="1038679" y="1698363"/>
            <a:ext cx="8321675" cy="2121093"/>
          </a:xfrm>
        </p:spPr>
        <p:txBody>
          <a:bodyPr/>
          <a:lstStyle/>
          <a:p>
            <a:r>
              <a:rPr lang="en-GB" sz="2000" b="0" dirty="0"/>
              <a:t>Customer wants and desires</a:t>
            </a:r>
          </a:p>
          <a:p>
            <a:r>
              <a:rPr lang="en-GB" sz="2000" b="0" dirty="0"/>
              <a:t>Worth doing</a:t>
            </a:r>
          </a:p>
          <a:p>
            <a:r>
              <a:rPr lang="en-GB" sz="2000" b="0" dirty="0"/>
              <a:t>Hearts and minds </a:t>
            </a:r>
          </a:p>
          <a:p>
            <a:r>
              <a:rPr lang="en-GB" sz="2000" b="0" dirty="0"/>
              <a:t>Noble </a:t>
            </a:r>
          </a:p>
        </p:txBody>
      </p:sp>
    </p:spTree>
    <p:extLst>
      <p:ext uri="{BB962C8B-B14F-4D97-AF65-F5344CB8AC3E}">
        <p14:creationId xmlns:p14="http://schemas.microsoft.com/office/powerpoint/2010/main" val="401731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8854D4-0474-4393-8A73-498DBA20BAAD}"/>
              </a:ext>
            </a:extLst>
          </p:cNvPr>
          <p:cNvPicPr>
            <a:picLocks noChangeAspect="1"/>
          </p:cNvPicPr>
          <p:nvPr/>
        </p:nvPicPr>
        <p:blipFill>
          <a:blip r:embed="rId3"/>
          <a:stretch>
            <a:fillRect/>
          </a:stretch>
        </p:blipFill>
        <p:spPr>
          <a:xfrm>
            <a:off x="1010289" y="1249078"/>
            <a:ext cx="1945407" cy="2152650"/>
          </a:xfrm>
          <a:prstGeom prst="rect">
            <a:avLst/>
          </a:prstGeom>
        </p:spPr>
      </p:pic>
      <p:pic>
        <p:nvPicPr>
          <p:cNvPr id="3" name="Picture 2">
            <a:extLst>
              <a:ext uri="{FF2B5EF4-FFF2-40B4-BE49-F238E27FC236}">
                <a16:creationId xmlns:a16="http://schemas.microsoft.com/office/drawing/2014/main" id="{961EE961-45AB-4B65-B79A-AA2407275013}"/>
              </a:ext>
            </a:extLst>
          </p:cNvPr>
          <p:cNvPicPr>
            <a:picLocks noChangeAspect="1"/>
          </p:cNvPicPr>
          <p:nvPr/>
        </p:nvPicPr>
        <p:blipFill>
          <a:blip r:embed="rId4"/>
          <a:stretch>
            <a:fillRect/>
          </a:stretch>
        </p:blipFill>
        <p:spPr>
          <a:xfrm>
            <a:off x="6992449" y="3839376"/>
            <a:ext cx="1726001" cy="2243355"/>
          </a:xfrm>
          <a:prstGeom prst="rect">
            <a:avLst/>
          </a:prstGeom>
        </p:spPr>
      </p:pic>
    </p:spTree>
    <p:extLst>
      <p:ext uri="{BB962C8B-B14F-4D97-AF65-F5344CB8AC3E}">
        <p14:creationId xmlns:p14="http://schemas.microsoft.com/office/powerpoint/2010/main" val="2664655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D7A3-13C8-4DAB-9446-88B984617289}"/>
              </a:ext>
            </a:extLst>
          </p:cNvPr>
          <p:cNvSpPr>
            <a:spLocks noGrp="1"/>
          </p:cNvSpPr>
          <p:nvPr>
            <p:ph type="title"/>
          </p:nvPr>
        </p:nvSpPr>
        <p:spPr/>
        <p:txBody>
          <a:bodyPr/>
          <a:lstStyle/>
          <a:p>
            <a:r>
              <a:rPr lang="en-GB" dirty="0"/>
              <a:t>So What? #3</a:t>
            </a:r>
          </a:p>
        </p:txBody>
      </p:sp>
      <p:pic>
        <p:nvPicPr>
          <p:cNvPr id="7" name="Picture 6">
            <a:extLst>
              <a:ext uri="{FF2B5EF4-FFF2-40B4-BE49-F238E27FC236}">
                <a16:creationId xmlns:a16="http://schemas.microsoft.com/office/drawing/2014/main" id="{8700DC84-7E05-40DF-ACEB-252F6839D8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320006"/>
            <a:ext cx="2781300" cy="2085975"/>
          </a:xfrm>
          <a:prstGeom prst="rect">
            <a:avLst/>
          </a:prstGeom>
        </p:spPr>
      </p:pic>
      <p:pic>
        <p:nvPicPr>
          <p:cNvPr id="4" name="Picture 3" descr="A picture containing text, measuring stick&#10;&#10;Description automatically generated">
            <a:extLst>
              <a:ext uri="{FF2B5EF4-FFF2-40B4-BE49-F238E27FC236}">
                <a16:creationId xmlns:a16="http://schemas.microsoft.com/office/drawing/2014/main" id="{85D7678D-0E14-42D2-72D4-8BBE47ECC4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1" y="1334520"/>
            <a:ext cx="2654407" cy="2863319"/>
          </a:xfrm>
          <a:prstGeom prst="rect">
            <a:avLst/>
          </a:prstGeom>
        </p:spPr>
      </p:pic>
      <p:sp>
        <p:nvSpPr>
          <p:cNvPr id="5" name="Content Placeholder 4">
            <a:extLst>
              <a:ext uri="{FF2B5EF4-FFF2-40B4-BE49-F238E27FC236}">
                <a16:creationId xmlns:a16="http://schemas.microsoft.com/office/drawing/2014/main" id="{45693CEE-7200-85E5-0353-AA30BF23537E}"/>
              </a:ext>
            </a:extLst>
          </p:cNvPr>
          <p:cNvSpPr>
            <a:spLocks noGrp="1"/>
          </p:cNvSpPr>
          <p:nvPr>
            <p:ph idx="1"/>
          </p:nvPr>
        </p:nvSpPr>
        <p:spPr>
          <a:xfrm>
            <a:off x="2455690" y="4546537"/>
            <a:ext cx="5867400" cy="951543"/>
          </a:xfrm>
        </p:spPr>
        <p:txBody>
          <a:bodyPr/>
          <a:lstStyle/>
          <a:p>
            <a:pPr marL="0" indent="0">
              <a:buNone/>
            </a:pPr>
            <a:r>
              <a:rPr lang="en-GB" sz="2000" dirty="0">
                <a:solidFill>
                  <a:srgbClr val="F18523"/>
                </a:solidFill>
              </a:rPr>
              <a:t>1) Drive innovation</a:t>
            </a:r>
          </a:p>
          <a:p>
            <a:pPr marL="0" indent="0">
              <a:buNone/>
            </a:pPr>
            <a:r>
              <a:rPr lang="en-GB" sz="2000" dirty="0">
                <a:solidFill>
                  <a:srgbClr val="F18523"/>
                </a:solidFill>
              </a:rPr>
              <a:t>2) Navigate displacement technology shifts </a:t>
            </a:r>
          </a:p>
        </p:txBody>
      </p:sp>
    </p:spTree>
    <p:extLst>
      <p:ext uri="{BB962C8B-B14F-4D97-AF65-F5344CB8AC3E}">
        <p14:creationId xmlns:p14="http://schemas.microsoft.com/office/powerpoint/2010/main" val="633516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E591-41E1-42F4-AF21-E4FC0EDE52C9}"/>
              </a:ext>
            </a:extLst>
          </p:cNvPr>
          <p:cNvSpPr>
            <a:spLocks noGrp="1"/>
          </p:cNvSpPr>
          <p:nvPr>
            <p:ph type="title"/>
          </p:nvPr>
        </p:nvSpPr>
        <p:spPr/>
        <p:txBody>
          <a:bodyPr/>
          <a:lstStyle/>
          <a:p>
            <a:r>
              <a:rPr lang="en-GB" dirty="0"/>
              <a:t>So where do you start?</a:t>
            </a:r>
          </a:p>
        </p:txBody>
      </p:sp>
      <p:sp>
        <p:nvSpPr>
          <p:cNvPr id="3" name="Content Placeholder 2">
            <a:extLst>
              <a:ext uri="{FF2B5EF4-FFF2-40B4-BE49-F238E27FC236}">
                <a16:creationId xmlns:a16="http://schemas.microsoft.com/office/drawing/2014/main" id="{5BDBD1A1-A93C-4F70-AB3E-975934EBAE5C}"/>
              </a:ext>
            </a:extLst>
          </p:cNvPr>
          <p:cNvSpPr>
            <a:spLocks noGrp="1"/>
          </p:cNvSpPr>
          <p:nvPr>
            <p:ph idx="1"/>
          </p:nvPr>
        </p:nvSpPr>
        <p:spPr>
          <a:xfrm>
            <a:off x="940253" y="1676400"/>
            <a:ext cx="8321675" cy="4530984"/>
          </a:xfrm>
        </p:spPr>
        <p:txBody>
          <a:bodyPr/>
          <a:lstStyle/>
          <a:p>
            <a:pPr marL="342900" lvl="0" indent="-342900">
              <a:spcBef>
                <a:spcPts val="900"/>
              </a:spcBef>
              <a:spcAft>
                <a:spcPts val="0"/>
              </a:spcAft>
              <a:buFont typeface="Symbol" panose="05050102010706020507" pitchFamily="18" charset="2"/>
              <a:buChar char=""/>
            </a:pPr>
            <a:r>
              <a:rPr lang="en-GB" sz="2400" b="0" dirty="0">
                <a:latin typeface="Arial" panose="020B0604020202020204" pitchFamily="34" charset="0"/>
                <a:ea typeface="Times New Roman" panose="02020603050405020304" pitchFamily="18" charset="0"/>
              </a:rPr>
              <a:t>Create a team </a:t>
            </a:r>
          </a:p>
          <a:p>
            <a:pPr marL="342900" lvl="0" indent="-342900">
              <a:spcBef>
                <a:spcPts val="900"/>
              </a:spcBef>
              <a:spcAft>
                <a:spcPts val="0"/>
              </a:spcAft>
              <a:buFont typeface="Symbol" panose="05050102010706020507" pitchFamily="18" charset="2"/>
              <a:buChar char=""/>
            </a:pPr>
            <a:r>
              <a:rPr lang="en-GB" sz="2400" b="0" dirty="0">
                <a:latin typeface="Arial" panose="020B0604020202020204" pitchFamily="34" charset="0"/>
                <a:ea typeface="Times New Roman" panose="02020603050405020304" pitchFamily="18" charset="0"/>
              </a:rPr>
              <a:t>Study</a:t>
            </a:r>
            <a:endParaRPr lang="en-GB" sz="2400" b="0" dirty="0"/>
          </a:p>
          <a:p>
            <a:pPr marL="342900" lvl="0" indent="-342900">
              <a:spcBef>
                <a:spcPts val="900"/>
              </a:spcBef>
              <a:spcAft>
                <a:spcPts val="0"/>
              </a:spcAft>
              <a:buFont typeface="Symbol" panose="05050102010706020507" pitchFamily="18" charset="2"/>
              <a:buChar char=""/>
            </a:pPr>
            <a:r>
              <a:rPr lang="en-GB" sz="2400" b="0" dirty="0">
                <a:latin typeface="Arial" panose="020B0604020202020204" pitchFamily="34" charset="0"/>
                <a:ea typeface="Times New Roman" panose="02020603050405020304" pitchFamily="18" charset="0"/>
              </a:rPr>
              <a:t>Mull the question over </a:t>
            </a:r>
          </a:p>
          <a:p>
            <a:pPr marL="342900" lvl="0" indent="-342900">
              <a:spcBef>
                <a:spcPts val="900"/>
              </a:spcBef>
              <a:spcAft>
                <a:spcPts val="0"/>
              </a:spcAft>
              <a:buFont typeface="Symbol" panose="05050102010706020507" pitchFamily="18" charset="2"/>
              <a:buChar char=""/>
            </a:pPr>
            <a:r>
              <a:rPr lang="en-GB" sz="2400" b="0" dirty="0">
                <a:latin typeface="Arial" panose="020B0604020202020204" pitchFamily="34" charset="0"/>
                <a:ea typeface="Times New Roman" panose="02020603050405020304" pitchFamily="18" charset="0"/>
              </a:rPr>
              <a:t>Create notes</a:t>
            </a:r>
            <a:endParaRPr lang="en-GB" sz="2400" b="0" dirty="0"/>
          </a:p>
          <a:p>
            <a:pPr marL="342900" lvl="0" indent="-342900">
              <a:spcBef>
                <a:spcPts val="900"/>
              </a:spcBef>
              <a:spcAft>
                <a:spcPts val="0"/>
              </a:spcAft>
              <a:buFont typeface="Symbol" panose="05050102010706020507" pitchFamily="18" charset="2"/>
              <a:buChar char=""/>
            </a:pPr>
            <a:r>
              <a:rPr lang="en-GB" sz="2400" b="0" dirty="0">
                <a:latin typeface="Arial" panose="020B0604020202020204" pitchFamily="34" charset="0"/>
                <a:ea typeface="Times New Roman" panose="02020603050405020304" pitchFamily="18" charset="0"/>
              </a:rPr>
              <a:t>Throw out your ideas and discuss them </a:t>
            </a:r>
            <a:endParaRPr lang="en-GB" sz="2400" b="0" dirty="0"/>
          </a:p>
          <a:p>
            <a:pPr marL="342900" lvl="0" indent="-342900">
              <a:spcBef>
                <a:spcPts val="900"/>
              </a:spcBef>
              <a:spcAft>
                <a:spcPts val="0"/>
              </a:spcAft>
              <a:buFont typeface="Symbol" panose="05050102010706020507" pitchFamily="18" charset="2"/>
              <a:buChar char=""/>
            </a:pPr>
            <a:r>
              <a:rPr lang="en-GB" sz="2400" b="0" dirty="0">
                <a:latin typeface="Arial" panose="020B0604020202020204" pitchFamily="34" charset="0"/>
                <a:ea typeface="Times New Roman" panose="02020603050405020304" pitchFamily="18" charset="0"/>
              </a:rPr>
              <a:t>Shortlist </a:t>
            </a:r>
            <a:endParaRPr lang="en-GB" sz="2400" b="0" dirty="0"/>
          </a:p>
          <a:p>
            <a:pPr marL="342900" lvl="0" indent="-342900">
              <a:spcBef>
                <a:spcPts val="900"/>
              </a:spcBef>
              <a:spcAft>
                <a:spcPts val="0"/>
              </a:spcAft>
              <a:buFont typeface="Symbol" panose="05050102010706020507" pitchFamily="18" charset="2"/>
              <a:buChar char=""/>
            </a:pPr>
            <a:r>
              <a:rPr lang="en-GB" sz="2400" b="0" dirty="0">
                <a:latin typeface="Arial" panose="020B0604020202020204" pitchFamily="34" charset="0"/>
                <a:ea typeface="Times New Roman" panose="02020603050405020304" pitchFamily="18" charset="0"/>
              </a:rPr>
              <a:t>Regroup and read aloud</a:t>
            </a:r>
            <a:endParaRPr lang="en-GB" sz="2400" b="0" dirty="0"/>
          </a:p>
          <a:p>
            <a:pPr marL="342900" indent="-342900">
              <a:spcBef>
                <a:spcPts val="900"/>
              </a:spcBef>
              <a:spcAft>
                <a:spcPts val="0"/>
              </a:spcAft>
              <a:buFont typeface="Symbol" panose="05050102010706020507" pitchFamily="18" charset="2"/>
              <a:buChar char=""/>
            </a:pPr>
            <a:r>
              <a:rPr lang="en-GB" sz="2400" b="0" dirty="0">
                <a:latin typeface="Arial" panose="020B0604020202020204" pitchFamily="34" charset="0"/>
                <a:ea typeface="Times New Roman" panose="02020603050405020304" pitchFamily="18" charset="0"/>
              </a:rPr>
              <a:t>Refine and repeat </a:t>
            </a:r>
            <a:endParaRPr lang="en-GB" sz="2400" b="0" dirty="0"/>
          </a:p>
          <a:p>
            <a:pPr marL="342900" lvl="0" indent="-342900">
              <a:spcBef>
                <a:spcPts val="900"/>
              </a:spcBef>
              <a:spcAft>
                <a:spcPts val="0"/>
              </a:spcAft>
              <a:buFont typeface="Symbol" panose="05050102010706020507" pitchFamily="18" charset="2"/>
              <a:buChar char=""/>
            </a:pPr>
            <a:r>
              <a:rPr lang="en-GB" sz="2400" b="0" dirty="0">
                <a:latin typeface="Arial" panose="020B0604020202020204" pitchFamily="34" charset="0"/>
                <a:ea typeface="Times New Roman" panose="02020603050405020304" pitchFamily="18" charset="0"/>
              </a:rPr>
              <a:t>Let it settle</a:t>
            </a:r>
            <a:endParaRPr lang="en-GB" sz="2400" b="0" dirty="0"/>
          </a:p>
          <a:p>
            <a:endParaRPr lang="en-GB" dirty="0"/>
          </a:p>
        </p:txBody>
      </p:sp>
    </p:spTree>
    <p:extLst>
      <p:ext uri="{BB962C8B-B14F-4D97-AF65-F5344CB8AC3E}">
        <p14:creationId xmlns:p14="http://schemas.microsoft.com/office/powerpoint/2010/main" val="2834474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5B03-87EA-4425-A5AF-F0710E9E4F2D}"/>
              </a:ext>
            </a:extLst>
          </p:cNvPr>
          <p:cNvSpPr>
            <a:spLocks noGrp="1"/>
          </p:cNvSpPr>
          <p:nvPr>
            <p:ph type="title"/>
          </p:nvPr>
        </p:nvSpPr>
        <p:spPr/>
        <p:txBody>
          <a:bodyPr/>
          <a:lstStyle/>
          <a:p>
            <a:r>
              <a:rPr lang="en-GB" dirty="0"/>
              <a:t>Questions </a:t>
            </a:r>
          </a:p>
        </p:txBody>
      </p:sp>
      <p:sp>
        <p:nvSpPr>
          <p:cNvPr id="3" name="Content Placeholder 2">
            <a:extLst>
              <a:ext uri="{FF2B5EF4-FFF2-40B4-BE49-F238E27FC236}">
                <a16:creationId xmlns:a16="http://schemas.microsoft.com/office/drawing/2014/main" id="{90D0B76A-93A4-4164-A0C6-03C6ABC95A93}"/>
              </a:ext>
            </a:extLst>
          </p:cNvPr>
          <p:cNvSpPr>
            <a:spLocks noGrp="1"/>
          </p:cNvSpPr>
          <p:nvPr>
            <p:ph idx="1"/>
          </p:nvPr>
        </p:nvSpPr>
        <p:spPr>
          <a:xfrm>
            <a:off x="1038679" y="1905000"/>
            <a:ext cx="5153025" cy="3173689"/>
          </a:xfrm>
        </p:spPr>
        <p:txBody>
          <a:bodyPr/>
          <a:lstStyle/>
          <a:p>
            <a:pPr marL="342900" lvl="0" indent="-342900">
              <a:spcBef>
                <a:spcPts val="900"/>
              </a:spcBef>
              <a:spcAft>
                <a:spcPts val="0"/>
              </a:spcAft>
              <a:buFont typeface="Symbol" panose="05050102010706020507" pitchFamily="18" charset="2"/>
              <a:buChar char=""/>
            </a:pPr>
            <a:r>
              <a:rPr lang="en-GB" sz="2800" b="0" dirty="0">
                <a:latin typeface="Arial" panose="020B0604020202020204" pitchFamily="34" charset="0"/>
                <a:ea typeface="Times New Roman" panose="02020603050405020304" pitchFamily="18" charset="0"/>
              </a:rPr>
              <a:t>Will we still believe this in 5 years? 10 years?</a:t>
            </a:r>
            <a:endParaRPr lang="en-GB" sz="2800" b="0" dirty="0"/>
          </a:p>
          <a:p>
            <a:pPr marL="342900" lvl="0" indent="-342900">
              <a:spcBef>
                <a:spcPts val="900"/>
              </a:spcBef>
              <a:spcAft>
                <a:spcPts val="0"/>
              </a:spcAft>
              <a:buFont typeface="Symbol" panose="05050102010706020507" pitchFamily="18" charset="2"/>
              <a:buChar char=""/>
            </a:pPr>
            <a:r>
              <a:rPr lang="en-GB" sz="2800" b="0" dirty="0">
                <a:latin typeface="Arial" panose="020B0604020202020204" pitchFamily="34" charset="0"/>
                <a:ea typeface="Times New Roman" panose="02020603050405020304" pitchFamily="18" charset="0"/>
              </a:rPr>
              <a:t>Are these something that we are willing to hire on?</a:t>
            </a:r>
            <a:endParaRPr lang="en-GB" sz="2800" b="0" dirty="0"/>
          </a:p>
          <a:p>
            <a:pPr marL="342900" lvl="0" indent="-342900">
              <a:spcBef>
                <a:spcPts val="900"/>
              </a:spcBef>
              <a:spcAft>
                <a:spcPts val="0"/>
              </a:spcAft>
              <a:buFont typeface="Symbol" panose="05050102010706020507" pitchFamily="18" charset="2"/>
              <a:buChar char=""/>
            </a:pPr>
            <a:r>
              <a:rPr lang="en-GB" sz="2800" b="0" dirty="0">
                <a:latin typeface="Arial" panose="020B0604020202020204" pitchFamily="34" charset="0"/>
                <a:ea typeface="Times New Roman" panose="02020603050405020304" pitchFamily="18" charset="0"/>
              </a:rPr>
              <a:t>Are these something that we are willing to fire on?</a:t>
            </a:r>
            <a:endParaRPr lang="en-GB" sz="2800" b="0" dirty="0"/>
          </a:p>
          <a:p>
            <a:pPr marL="0" indent="0">
              <a:buNone/>
            </a:pPr>
            <a:endParaRPr lang="en-GB" dirty="0"/>
          </a:p>
        </p:txBody>
      </p:sp>
      <p:pic>
        <p:nvPicPr>
          <p:cNvPr id="5" name="Picture 4">
            <a:extLst>
              <a:ext uri="{FF2B5EF4-FFF2-40B4-BE49-F238E27FC236}">
                <a16:creationId xmlns:a16="http://schemas.microsoft.com/office/drawing/2014/main" id="{E892666D-AB99-43CC-A1D1-E4B589AC7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905000"/>
            <a:ext cx="2476500" cy="3302000"/>
          </a:xfrm>
          <a:prstGeom prst="rect">
            <a:avLst/>
          </a:prstGeom>
        </p:spPr>
      </p:pic>
    </p:spTree>
    <p:extLst>
      <p:ext uri="{BB962C8B-B14F-4D97-AF65-F5344CB8AC3E}">
        <p14:creationId xmlns:p14="http://schemas.microsoft.com/office/powerpoint/2010/main" val="621062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313B-B4F4-4245-B57D-2464FB1091A6}"/>
              </a:ext>
            </a:extLst>
          </p:cNvPr>
          <p:cNvSpPr>
            <a:spLocks noGrp="1"/>
          </p:cNvSpPr>
          <p:nvPr>
            <p:ph type="title"/>
          </p:nvPr>
        </p:nvSpPr>
        <p:spPr/>
        <p:txBody>
          <a:bodyPr/>
          <a:lstStyle/>
          <a:p>
            <a:r>
              <a:rPr lang="en-GB" dirty="0"/>
              <a:t>Your North Star</a:t>
            </a:r>
          </a:p>
        </p:txBody>
      </p:sp>
      <p:pic>
        <p:nvPicPr>
          <p:cNvPr id="1026" name="Picture 2">
            <a:extLst>
              <a:ext uri="{FF2B5EF4-FFF2-40B4-BE49-F238E27FC236}">
                <a16:creationId xmlns:a16="http://schemas.microsoft.com/office/drawing/2014/main" id="{11D3FE6A-93E5-4A1D-B513-DA22DF6BF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334995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4">
            <a:extLst>
              <a:ext uri="{FF2B5EF4-FFF2-40B4-BE49-F238E27FC236}">
                <a16:creationId xmlns:a16="http://schemas.microsoft.com/office/drawing/2014/main" id="{6C08817A-FE0F-403B-9190-D12180F51B8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549400"/>
            <a:ext cx="3225421" cy="4300561"/>
          </a:xfrm>
        </p:spPr>
      </p:pic>
    </p:spTree>
    <p:extLst>
      <p:ext uri="{BB962C8B-B14F-4D97-AF65-F5344CB8AC3E}">
        <p14:creationId xmlns:p14="http://schemas.microsoft.com/office/powerpoint/2010/main" val="20561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313B-B4F4-4245-B57D-2464FB1091A6}"/>
              </a:ext>
            </a:extLst>
          </p:cNvPr>
          <p:cNvSpPr>
            <a:spLocks noGrp="1"/>
          </p:cNvSpPr>
          <p:nvPr>
            <p:ph type="title"/>
          </p:nvPr>
        </p:nvSpPr>
        <p:spPr/>
        <p:txBody>
          <a:bodyPr/>
          <a:lstStyle/>
          <a:p>
            <a:r>
              <a:rPr lang="en-GB" dirty="0"/>
              <a:t>Your North Star</a:t>
            </a:r>
          </a:p>
        </p:txBody>
      </p:sp>
      <p:pic>
        <p:nvPicPr>
          <p:cNvPr id="4" name="Content Placeholder 4">
            <a:extLst>
              <a:ext uri="{FF2B5EF4-FFF2-40B4-BE49-F238E27FC236}">
                <a16:creationId xmlns:a16="http://schemas.microsoft.com/office/drawing/2014/main" id="{6C08817A-FE0F-403B-9190-D12180F51B8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57800" y="1549400"/>
            <a:ext cx="3225421" cy="4300561"/>
          </a:xfrm>
        </p:spPr>
      </p:pic>
      <p:sp>
        <p:nvSpPr>
          <p:cNvPr id="5" name="Content Placeholder 2">
            <a:extLst>
              <a:ext uri="{FF2B5EF4-FFF2-40B4-BE49-F238E27FC236}">
                <a16:creationId xmlns:a16="http://schemas.microsoft.com/office/drawing/2014/main" id="{9AF0DE13-84A2-4F81-9ACF-1ECE031170FD}"/>
              </a:ext>
            </a:extLst>
          </p:cNvPr>
          <p:cNvSpPr txBox="1">
            <a:spLocks/>
          </p:cNvSpPr>
          <p:nvPr/>
        </p:nvSpPr>
        <p:spPr bwMode="auto">
          <a:xfrm>
            <a:off x="1004043" y="2514600"/>
            <a:ext cx="4219121" cy="20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spAutoFit/>
          </a:bodyPr>
          <a:lstStyle>
            <a:lvl1pPr marL="285750" indent="-285750" algn="l" rtl="0" eaLnBrk="0" fontAlgn="base" hangingPunct="0">
              <a:lnSpc>
                <a:spcPct val="90000"/>
              </a:lnSpc>
              <a:spcBef>
                <a:spcPct val="100000"/>
              </a:spcBef>
              <a:spcAft>
                <a:spcPct val="0"/>
              </a:spcAft>
              <a:buSzPct val="100000"/>
              <a:buChar char="•"/>
              <a:defRPr b="1" baseline="0">
                <a:solidFill>
                  <a:srgbClr val="500778"/>
                </a:solidFill>
                <a:latin typeface="+mn-lt"/>
                <a:ea typeface="+mn-ea"/>
                <a:cs typeface="+mn-cs"/>
              </a:defRPr>
            </a:lvl1pPr>
            <a:lvl2pPr marL="566738" indent="-166688" algn="l" rtl="0" eaLnBrk="0" fontAlgn="base" hangingPunct="0">
              <a:lnSpc>
                <a:spcPct val="90000"/>
              </a:lnSpc>
              <a:spcBef>
                <a:spcPct val="50000"/>
              </a:spcBef>
              <a:spcAft>
                <a:spcPct val="0"/>
              </a:spcAft>
              <a:buSzPct val="100000"/>
              <a:buChar char="–"/>
              <a:defRPr sz="1400" baseline="0">
                <a:solidFill>
                  <a:srgbClr val="500778"/>
                </a:solidFill>
                <a:latin typeface="+mn-lt"/>
              </a:defRPr>
            </a:lvl2pPr>
            <a:lvl3pPr marL="850900" indent="-169863" algn="l" rtl="0" eaLnBrk="0" fontAlgn="base" hangingPunct="0">
              <a:lnSpc>
                <a:spcPct val="90000"/>
              </a:lnSpc>
              <a:spcBef>
                <a:spcPct val="25000"/>
              </a:spcBef>
              <a:spcAft>
                <a:spcPct val="0"/>
              </a:spcAft>
              <a:buSzPct val="100000"/>
              <a:buChar char="•"/>
              <a:defRPr sz="1400" baseline="0">
                <a:solidFill>
                  <a:srgbClr val="500778"/>
                </a:solidFill>
                <a:latin typeface="+mn-lt"/>
              </a:defRPr>
            </a:lvl3pPr>
            <a:lvl4pPr marL="1181100" indent="-215900" algn="l" rtl="0" eaLnBrk="0" fontAlgn="base" hangingPunct="0">
              <a:lnSpc>
                <a:spcPct val="90000"/>
              </a:lnSpc>
              <a:spcBef>
                <a:spcPct val="25000"/>
              </a:spcBef>
              <a:spcAft>
                <a:spcPct val="0"/>
              </a:spcAft>
              <a:buSzPct val="100000"/>
              <a:buChar char="–"/>
              <a:defRPr sz="1400" baseline="0">
                <a:solidFill>
                  <a:srgbClr val="500778"/>
                </a:solidFill>
                <a:latin typeface="+mn-lt"/>
              </a:defRPr>
            </a:lvl4pPr>
            <a:lvl5pPr marL="1485900" indent="-190500" algn="l" rtl="0" eaLnBrk="0" fontAlgn="base" hangingPunct="0">
              <a:lnSpc>
                <a:spcPct val="90000"/>
              </a:lnSpc>
              <a:spcBef>
                <a:spcPct val="25000"/>
              </a:spcBef>
              <a:spcAft>
                <a:spcPct val="0"/>
              </a:spcAft>
              <a:buSzPct val="100000"/>
              <a:buChar char="•"/>
              <a:defRPr sz="1400" baseline="0">
                <a:solidFill>
                  <a:srgbClr val="500778"/>
                </a:solidFill>
                <a:latin typeface="+mn-lt"/>
              </a:defRPr>
            </a:lvl5pPr>
            <a:lvl6pPr marL="1943100" indent="-190500" algn="l" rtl="0" eaLnBrk="0" fontAlgn="base" hangingPunct="0">
              <a:lnSpc>
                <a:spcPct val="90000"/>
              </a:lnSpc>
              <a:spcBef>
                <a:spcPct val="25000"/>
              </a:spcBef>
              <a:spcAft>
                <a:spcPct val="0"/>
              </a:spcAft>
              <a:buSzPct val="100000"/>
              <a:buChar char="•"/>
              <a:defRPr sz="1400">
                <a:solidFill>
                  <a:srgbClr val="CC9900"/>
                </a:solidFill>
                <a:latin typeface="+mn-lt"/>
              </a:defRPr>
            </a:lvl6pPr>
            <a:lvl7pPr marL="2400300" indent="-190500" algn="l" rtl="0" eaLnBrk="0" fontAlgn="base" hangingPunct="0">
              <a:lnSpc>
                <a:spcPct val="90000"/>
              </a:lnSpc>
              <a:spcBef>
                <a:spcPct val="25000"/>
              </a:spcBef>
              <a:spcAft>
                <a:spcPct val="0"/>
              </a:spcAft>
              <a:buSzPct val="100000"/>
              <a:buChar char="•"/>
              <a:defRPr sz="1400">
                <a:solidFill>
                  <a:srgbClr val="CC9900"/>
                </a:solidFill>
                <a:latin typeface="+mn-lt"/>
              </a:defRPr>
            </a:lvl7pPr>
            <a:lvl8pPr marL="2857500" indent="-190500" algn="l" rtl="0" eaLnBrk="0" fontAlgn="base" hangingPunct="0">
              <a:lnSpc>
                <a:spcPct val="90000"/>
              </a:lnSpc>
              <a:spcBef>
                <a:spcPct val="25000"/>
              </a:spcBef>
              <a:spcAft>
                <a:spcPct val="0"/>
              </a:spcAft>
              <a:buSzPct val="100000"/>
              <a:buChar char="•"/>
              <a:defRPr sz="1400">
                <a:solidFill>
                  <a:srgbClr val="CC9900"/>
                </a:solidFill>
                <a:latin typeface="+mn-lt"/>
              </a:defRPr>
            </a:lvl8pPr>
            <a:lvl9pPr marL="3314700" indent="-190500" algn="l" rtl="0" eaLnBrk="0" fontAlgn="base" hangingPunct="0">
              <a:lnSpc>
                <a:spcPct val="90000"/>
              </a:lnSpc>
              <a:spcBef>
                <a:spcPct val="25000"/>
              </a:spcBef>
              <a:spcAft>
                <a:spcPct val="0"/>
              </a:spcAft>
              <a:buSzPct val="100000"/>
              <a:buChar char="•"/>
              <a:defRPr sz="1400">
                <a:solidFill>
                  <a:srgbClr val="CC9900"/>
                </a:solidFill>
                <a:latin typeface="+mn-lt"/>
              </a:defRPr>
            </a:lvl9pPr>
          </a:lstStyle>
          <a:p>
            <a:pPr marL="342900" indent="-342900">
              <a:spcBef>
                <a:spcPts val="900"/>
              </a:spcBef>
              <a:spcAft>
                <a:spcPts val="0"/>
              </a:spcAft>
              <a:buFont typeface="Symbol" panose="05050102010706020507" pitchFamily="18" charset="2"/>
              <a:buChar char=""/>
            </a:pPr>
            <a:r>
              <a:rPr lang="en-GB" sz="3200" b="0" dirty="0">
                <a:solidFill>
                  <a:srgbClr val="7030A0"/>
                </a:solidFill>
              </a:rPr>
              <a:t>Why do we exist? </a:t>
            </a:r>
          </a:p>
          <a:p>
            <a:pPr marL="342900" indent="-342900">
              <a:spcBef>
                <a:spcPts val="900"/>
              </a:spcBef>
              <a:spcAft>
                <a:spcPts val="0"/>
              </a:spcAft>
              <a:buFont typeface="Symbol" panose="05050102010706020507" pitchFamily="18" charset="2"/>
              <a:buChar char=""/>
            </a:pPr>
            <a:r>
              <a:rPr lang="en-GB" sz="3200" b="0" dirty="0">
                <a:solidFill>
                  <a:srgbClr val="7030A0"/>
                </a:solidFill>
              </a:rPr>
              <a:t>Why are we here?</a:t>
            </a:r>
          </a:p>
          <a:p>
            <a:pPr marL="342900" indent="-342900">
              <a:spcBef>
                <a:spcPts val="900"/>
              </a:spcBef>
              <a:spcAft>
                <a:spcPts val="0"/>
              </a:spcAft>
              <a:buFont typeface="Symbol" panose="05050102010706020507" pitchFamily="18" charset="2"/>
              <a:buChar char=""/>
            </a:pPr>
            <a:r>
              <a:rPr lang="en-GB" sz="3200" b="0" dirty="0">
                <a:solidFill>
                  <a:srgbClr val="7030A0"/>
                </a:solidFill>
              </a:rPr>
              <a:t>Whose needs are we here to meet?</a:t>
            </a:r>
            <a:endParaRPr lang="en-GB" sz="3200" b="0" kern="0" dirty="0">
              <a:solidFill>
                <a:srgbClr val="7030A0"/>
              </a:solidFill>
            </a:endParaRPr>
          </a:p>
        </p:txBody>
      </p:sp>
    </p:spTree>
    <p:extLst>
      <p:ext uri="{BB962C8B-B14F-4D97-AF65-F5344CB8AC3E}">
        <p14:creationId xmlns:p14="http://schemas.microsoft.com/office/powerpoint/2010/main" val="2557706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A7404D54-987C-4566-8DC4-3BC5F32F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00800" y="3200400"/>
            <a:ext cx="2036202" cy="262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Title 1">
            <a:extLst>
              <a:ext uri="{FF2B5EF4-FFF2-40B4-BE49-F238E27FC236}">
                <a16:creationId xmlns:a16="http://schemas.microsoft.com/office/drawing/2014/main" id="{5C55ABFA-5F87-4A6D-997F-4A329744F634}"/>
              </a:ext>
            </a:extLst>
          </p:cNvPr>
          <p:cNvSpPr>
            <a:spLocks noGrp="1"/>
          </p:cNvSpPr>
          <p:nvPr>
            <p:ph type="title"/>
          </p:nvPr>
        </p:nvSpPr>
        <p:spPr>
          <a:xfrm>
            <a:off x="1038679" y="704850"/>
            <a:ext cx="8124825" cy="404813"/>
          </a:xfrm>
        </p:spPr>
        <p:txBody>
          <a:bodyPr/>
          <a:lstStyle/>
          <a:p>
            <a:r>
              <a:rPr lang="en-GB" dirty="0"/>
              <a:t>Your North Star</a:t>
            </a:r>
          </a:p>
        </p:txBody>
      </p:sp>
      <p:pic>
        <p:nvPicPr>
          <p:cNvPr id="4" name="Picture 3">
            <a:extLst>
              <a:ext uri="{FF2B5EF4-FFF2-40B4-BE49-F238E27FC236}">
                <a16:creationId xmlns:a16="http://schemas.microsoft.com/office/drawing/2014/main" id="{19317B3A-B1C3-4E90-BD50-F9F92891FC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1524000"/>
            <a:ext cx="3319472" cy="3580726"/>
          </a:xfrm>
          <a:prstGeom prst="rect">
            <a:avLst/>
          </a:prstGeom>
        </p:spPr>
      </p:pic>
    </p:spTree>
    <p:extLst>
      <p:ext uri="{BB962C8B-B14F-4D97-AF65-F5344CB8AC3E}">
        <p14:creationId xmlns:p14="http://schemas.microsoft.com/office/powerpoint/2010/main" val="3414227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A7404D54-987C-4566-8DC4-3BC5F32F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19200" y="1524000"/>
            <a:ext cx="3225421" cy="415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Title 1">
            <a:extLst>
              <a:ext uri="{FF2B5EF4-FFF2-40B4-BE49-F238E27FC236}">
                <a16:creationId xmlns:a16="http://schemas.microsoft.com/office/drawing/2014/main" id="{5C55ABFA-5F87-4A6D-997F-4A329744F634}"/>
              </a:ext>
            </a:extLst>
          </p:cNvPr>
          <p:cNvSpPr>
            <a:spLocks noGrp="1"/>
          </p:cNvSpPr>
          <p:nvPr>
            <p:ph type="title"/>
          </p:nvPr>
        </p:nvSpPr>
        <p:spPr>
          <a:xfrm>
            <a:off x="1038679" y="704850"/>
            <a:ext cx="8124825" cy="404813"/>
          </a:xfrm>
        </p:spPr>
        <p:txBody>
          <a:bodyPr/>
          <a:lstStyle/>
          <a:p>
            <a:r>
              <a:rPr lang="en-GB" dirty="0"/>
              <a:t>Your North Star</a:t>
            </a:r>
          </a:p>
        </p:txBody>
      </p:sp>
      <p:pic>
        <p:nvPicPr>
          <p:cNvPr id="4" name="Content Placeholder 3" descr="A picture containing text, indoor, device, worktable&#10;&#10;Description automatically generated">
            <a:extLst>
              <a:ext uri="{FF2B5EF4-FFF2-40B4-BE49-F238E27FC236}">
                <a16:creationId xmlns:a16="http://schemas.microsoft.com/office/drawing/2014/main" id="{540A946D-C8AC-E7BF-B256-4BBC376AB11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145127" y="1524000"/>
            <a:ext cx="2980267" cy="1676400"/>
          </a:xfrm>
        </p:spPr>
      </p:pic>
      <p:pic>
        <p:nvPicPr>
          <p:cNvPr id="10" name="Content Placeholder 4">
            <a:extLst>
              <a:ext uri="{FF2B5EF4-FFF2-40B4-BE49-F238E27FC236}">
                <a16:creationId xmlns:a16="http://schemas.microsoft.com/office/drawing/2014/main" id="{AE71F4AB-B32B-451B-AA9E-FED89106EE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126985" y="3614737"/>
            <a:ext cx="3017532" cy="199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84807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5B48E8-CD84-40B7-80CE-CBE86436781D}"/>
              </a:ext>
            </a:extLst>
          </p:cNvPr>
          <p:cNvPicPr>
            <a:picLocks noChangeAspect="1"/>
          </p:cNvPicPr>
          <p:nvPr/>
        </p:nvPicPr>
        <p:blipFill>
          <a:blip r:embed="rId3"/>
          <a:stretch>
            <a:fillRect/>
          </a:stretch>
        </p:blipFill>
        <p:spPr>
          <a:xfrm rot="21126204">
            <a:off x="635494" y="140502"/>
            <a:ext cx="2813905" cy="1324821"/>
          </a:xfrm>
          <a:prstGeom prst="rect">
            <a:avLst/>
          </a:prstGeom>
        </p:spPr>
      </p:pic>
      <p:sp>
        <p:nvSpPr>
          <p:cNvPr id="7" name="TextBox 6">
            <a:extLst>
              <a:ext uri="{FF2B5EF4-FFF2-40B4-BE49-F238E27FC236}">
                <a16:creationId xmlns:a16="http://schemas.microsoft.com/office/drawing/2014/main" id="{47751FAA-AB28-4E87-948C-CBB874FDC439}"/>
              </a:ext>
            </a:extLst>
          </p:cNvPr>
          <p:cNvSpPr txBox="1"/>
          <p:nvPr/>
        </p:nvSpPr>
        <p:spPr>
          <a:xfrm>
            <a:off x="1066800" y="4717407"/>
            <a:ext cx="6623253" cy="1015663"/>
          </a:xfrm>
          <a:prstGeom prst="rect">
            <a:avLst/>
          </a:prstGeom>
          <a:noFill/>
        </p:spPr>
        <p:txBody>
          <a:bodyPr wrap="square" rtlCol="0">
            <a:spAutoFit/>
          </a:bodyPr>
          <a:lstStyle/>
          <a:p>
            <a:pPr marL="457200" indent="-457200">
              <a:buFont typeface="Arial" panose="020B0604020202020204" pitchFamily="34" charset="0"/>
              <a:buChar char="•"/>
            </a:pPr>
            <a:r>
              <a:rPr lang="en-GB" sz="2000" dirty="0">
                <a:solidFill>
                  <a:srgbClr val="7030A0"/>
                </a:solidFill>
              </a:rPr>
              <a:t>Lets talk</a:t>
            </a:r>
          </a:p>
          <a:p>
            <a:pPr marL="457200" indent="-457200">
              <a:buFont typeface="Arial" panose="020B0604020202020204" pitchFamily="34" charset="0"/>
              <a:buChar char="•"/>
            </a:pPr>
            <a:r>
              <a:rPr lang="en-GB" sz="2000" dirty="0">
                <a:solidFill>
                  <a:srgbClr val="7030A0"/>
                </a:solidFill>
              </a:rPr>
              <a:t>I’ll take it from here </a:t>
            </a:r>
          </a:p>
          <a:p>
            <a:pPr marL="457200" indent="-457200">
              <a:buFont typeface="Arial" panose="020B0604020202020204" pitchFamily="34" charset="0"/>
              <a:buChar char="•"/>
            </a:pPr>
            <a:r>
              <a:rPr lang="en-GB" sz="2000" dirty="0">
                <a:solidFill>
                  <a:srgbClr val="7030A0"/>
                </a:solidFill>
              </a:rPr>
              <a:t>Let me know about future events</a:t>
            </a:r>
            <a:endParaRPr lang="en-GB" sz="3200" dirty="0">
              <a:solidFill>
                <a:srgbClr val="E01779"/>
              </a:solidFill>
            </a:endParaRPr>
          </a:p>
        </p:txBody>
      </p:sp>
      <p:pic>
        <p:nvPicPr>
          <p:cNvPr id="6" name="Picture 5" descr="A picture containing text, electronics&#10;&#10;Description automatically generated">
            <a:extLst>
              <a:ext uri="{FF2B5EF4-FFF2-40B4-BE49-F238E27FC236}">
                <a16:creationId xmlns:a16="http://schemas.microsoft.com/office/drawing/2014/main" id="{3C42F651-5D7F-4FFE-BA77-5513890F43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444" b="15556"/>
          <a:stretch/>
        </p:blipFill>
        <p:spPr>
          <a:xfrm>
            <a:off x="1066800" y="1346200"/>
            <a:ext cx="5105401" cy="3264058"/>
          </a:xfrm>
          <a:prstGeom prst="rect">
            <a:avLst/>
          </a:prstGeom>
        </p:spPr>
      </p:pic>
      <p:pic>
        <p:nvPicPr>
          <p:cNvPr id="9" name="Content Placeholder 5" descr="A picture containing text, indoor, device, worktable&#10;&#10;Description automatically generated">
            <a:extLst>
              <a:ext uri="{FF2B5EF4-FFF2-40B4-BE49-F238E27FC236}">
                <a16:creationId xmlns:a16="http://schemas.microsoft.com/office/drawing/2014/main" id="{C34FACA9-2341-71E4-03DD-F3368F2F4205}"/>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715000" y="4114235"/>
            <a:ext cx="3290207" cy="1850742"/>
          </a:xfrm>
        </p:spPr>
      </p:pic>
    </p:spTree>
    <p:extLst>
      <p:ext uri="{BB962C8B-B14F-4D97-AF65-F5344CB8AC3E}">
        <p14:creationId xmlns:p14="http://schemas.microsoft.com/office/powerpoint/2010/main" val="3294430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3167" y="5346113"/>
            <a:ext cx="8031019" cy="646331"/>
          </a:xfrm>
          <a:prstGeom prst="rect">
            <a:avLst/>
          </a:prstGeom>
          <a:noFill/>
        </p:spPr>
        <p:txBody>
          <a:bodyPr wrap="square" rtlCol="0">
            <a:spAutoFit/>
          </a:bodyPr>
          <a:lstStyle/>
          <a:p>
            <a:pPr algn="ctr"/>
            <a:r>
              <a:rPr lang="en-GB" sz="1800" b="0" dirty="0">
                <a:solidFill>
                  <a:srgbClr val="7030A0"/>
                </a:solidFill>
              </a:rPr>
              <a:t>Mark Woods - mwoods@statius.co.uk - 020 8460 3345</a:t>
            </a:r>
          </a:p>
          <a:p>
            <a:pPr algn="ctr"/>
            <a:endParaRPr lang="en-GB" sz="1800" dirty="0">
              <a:solidFill>
                <a:srgbClr val="CC9900"/>
              </a:solidFill>
            </a:endParaRPr>
          </a:p>
        </p:txBody>
      </p:sp>
      <p:pic>
        <p:nvPicPr>
          <p:cNvPr id="15" name="Picture 14">
            <a:extLst>
              <a:ext uri="{FF2B5EF4-FFF2-40B4-BE49-F238E27FC236}">
                <a16:creationId xmlns:a16="http://schemas.microsoft.com/office/drawing/2014/main" id="{84678E94-68B4-471E-9534-770EC44ACC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47917" y="1709707"/>
            <a:ext cx="6120130" cy="3291840"/>
          </a:xfrm>
          <a:prstGeom prst="rect">
            <a:avLst/>
          </a:prstGeom>
          <a:noFill/>
          <a:ln>
            <a:noFill/>
          </a:ln>
        </p:spPr>
      </p:pic>
    </p:spTree>
    <p:extLst>
      <p:ext uri="{BB962C8B-B14F-4D97-AF65-F5344CB8AC3E}">
        <p14:creationId xmlns:p14="http://schemas.microsoft.com/office/powerpoint/2010/main" val="222639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8854D4-0474-4393-8A73-498DBA20BAAD}"/>
              </a:ext>
            </a:extLst>
          </p:cNvPr>
          <p:cNvPicPr>
            <a:picLocks noChangeAspect="1"/>
          </p:cNvPicPr>
          <p:nvPr/>
        </p:nvPicPr>
        <p:blipFill>
          <a:blip r:embed="rId3"/>
          <a:stretch>
            <a:fillRect/>
          </a:stretch>
        </p:blipFill>
        <p:spPr>
          <a:xfrm>
            <a:off x="1010289" y="1249078"/>
            <a:ext cx="1945407" cy="2152650"/>
          </a:xfrm>
          <a:prstGeom prst="rect">
            <a:avLst/>
          </a:prstGeom>
        </p:spPr>
      </p:pic>
      <p:pic>
        <p:nvPicPr>
          <p:cNvPr id="3" name="Picture 2">
            <a:extLst>
              <a:ext uri="{FF2B5EF4-FFF2-40B4-BE49-F238E27FC236}">
                <a16:creationId xmlns:a16="http://schemas.microsoft.com/office/drawing/2014/main" id="{961EE961-45AB-4B65-B79A-AA2407275013}"/>
              </a:ext>
            </a:extLst>
          </p:cNvPr>
          <p:cNvPicPr>
            <a:picLocks noChangeAspect="1"/>
          </p:cNvPicPr>
          <p:nvPr/>
        </p:nvPicPr>
        <p:blipFill>
          <a:blip r:embed="rId4"/>
          <a:stretch>
            <a:fillRect/>
          </a:stretch>
        </p:blipFill>
        <p:spPr>
          <a:xfrm>
            <a:off x="6992449" y="3839376"/>
            <a:ext cx="1726001" cy="2243355"/>
          </a:xfrm>
          <a:prstGeom prst="rect">
            <a:avLst/>
          </a:prstGeom>
        </p:spPr>
      </p:pic>
      <p:pic>
        <p:nvPicPr>
          <p:cNvPr id="6" name="Picture 5">
            <a:extLst>
              <a:ext uri="{FF2B5EF4-FFF2-40B4-BE49-F238E27FC236}">
                <a16:creationId xmlns:a16="http://schemas.microsoft.com/office/drawing/2014/main" id="{A62BD710-CAED-0635-48C8-C075D853A615}"/>
              </a:ext>
            </a:extLst>
          </p:cNvPr>
          <p:cNvPicPr>
            <a:picLocks noChangeAspect="1"/>
          </p:cNvPicPr>
          <p:nvPr/>
        </p:nvPicPr>
        <p:blipFill>
          <a:blip r:embed="rId5"/>
          <a:stretch>
            <a:fillRect/>
          </a:stretch>
        </p:blipFill>
        <p:spPr>
          <a:xfrm>
            <a:off x="3042128" y="2446782"/>
            <a:ext cx="3833988" cy="2811018"/>
          </a:xfrm>
          <a:prstGeom prst="rect">
            <a:avLst/>
          </a:prstGeom>
        </p:spPr>
      </p:pic>
    </p:spTree>
    <p:extLst>
      <p:ext uri="{BB962C8B-B14F-4D97-AF65-F5344CB8AC3E}">
        <p14:creationId xmlns:p14="http://schemas.microsoft.com/office/powerpoint/2010/main" val="318549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E84BFF-EC72-47FA-B060-71F2A6238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08440"/>
            <a:ext cx="3352800" cy="917466"/>
          </a:xfrm>
          <a:prstGeom prst="rect">
            <a:avLst/>
          </a:prstGeom>
        </p:spPr>
      </p:pic>
      <p:pic>
        <p:nvPicPr>
          <p:cNvPr id="8" name="Picture 7">
            <a:extLst>
              <a:ext uri="{FF2B5EF4-FFF2-40B4-BE49-F238E27FC236}">
                <a16:creationId xmlns:a16="http://schemas.microsoft.com/office/drawing/2014/main" id="{96BD0A9C-56C1-450C-862B-2C8ED446805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3897" y="2133600"/>
            <a:ext cx="7616205" cy="4075132"/>
          </a:xfrm>
          <a:prstGeom prst="rect">
            <a:avLst/>
          </a:prstGeom>
          <a:noFill/>
          <a:ln>
            <a:noFill/>
          </a:ln>
        </p:spPr>
      </p:pic>
      <p:sp>
        <p:nvSpPr>
          <p:cNvPr id="5" name="Title 1">
            <a:extLst>
              <a:ext uri="{FF2B5EF4-FFF2-40B4-BE49-F238E27FC236}">
                <a16:creationId xmlns:a16="http://schemas.microsoft.com/office/drawing/2014/main" id="{C498ACB8-FF60-9842-AB23-33918278AA02}"/>
              </a:ext>
            </a:extLst>
          </p:cNvPr>
          <p:cNvSpPr txBox="1">
            <a:spLocks/>
          </p:cNvSpPr>
          <p:nvPr/>
        </p:nvSpPr>
        <p:spPr>
          <a:xfrm>
            <a:off x="-6458" y="1132661"/>
            <a:ext cx="9143999" cy="404813"/>
          </a:xfrm>
          <a:prstGeom prst="rect">
            <a:avLst/>
          </a:prstGeom>
        </p:spPr>
        <p:txBody>
          <a:bodyPr/>
          <a:lstStyle>
            <a:lvl1pPr algn="l" defTabSz="923925" rtl="0" eaLnBrk="0" fontAlgn="base" hangingPunct="0">
              <a:lnSpc>
                <a:spcPct val="97000"/>
              </a:lnSpc>
              <a:spcBef>
                <a:spcPct val="49000"/>
              </a:spcBef>
              <a:spcAft>
                <a:spcPct val="0"/>
              </a:spcAft>
              <a:defRPr sz="3200" b="1">
                <a:solidFill>
                  <a:srgbClr val="008000"/>
                </a:solidFill>
                <a:latin typeface="+mj-lt"/>
                <a:ea typeface="+mj-ea"/>
                <a:cs typeface="+mj-cs"/>
              </a:defRPr>
            </a:lvl1pPr>
            <a:lvl2pPr algn="l" defTabSz="923925" rtl="0" eaLnBrk="0" fontAlgn="base" hangingPunct="0">
              <a:lnSpc>
                <a:spcPct val="97000"/>
              </a:lnSpc>
              <a:spcBef>
                <a:spcPct val="49000"/>
              </a:spcBef>
              <a:spcAft>
                <a:spcPct val="0"/>
              </a:spcAft>
              <a:defRPr sz="3200" b="1">
                <a:solidFill>
                  <a:srgbClr val="008000"/>
                </a:solidFill>
                <a:latin typeface="Arial" charset="0"/>
              </a:defRPr>
            </a:lvl2pPr>
            <a:lvl3pPr algn="l" defTabSz="923925" rtl="0" eaLnBrk="0" fontAlgn="base" hangingPunct="0">
              <a:lnSpc>
                <a:spcPct val="97000"/>
              </a:lnSpc>
              <a:spcBef>
                <a:spcPct val="49000"/>
              </a:spcBef>
              <a:spcAft>
                <a:spcPct val="0"/>
              </a:spcAft>
              <a:defRPr sz="3200" b="1">
                <a:solidFill>
                  <a:srgbClr val="008000"/>
                </a:solidFill>
                <a:latin typeface="Arial" charset="0"/>
              </a:defRPr>
            </a:lvl3pPr>
            <a:lvl4pPr algn="l" defTabSz="923925" rtl="0" eaLnBrk="0" fontAlgn="base" hangingPunct="0">
              <a:lnSpc>
                <a:spcPct val="97000"/>
              </a:lnSpc>
              <a:spcBef>
                <a:spcPct val="49000"/>
              </a:spcBef>
              <a:spcAft>
                <a:spcPct val="0"/>
              </a:spcAft>
              <a:defRPr sz="3200" b="1">
                <a:solidFill>
                  <a:srgbClr val="008000"/>
                </a:solidFill>
                <a:latin typeface="Arial" charset="0"/>
              </a:defRPr>
            </a:lvl4pPr>
            <a:lvl5pPr algn="l" defTabSz="923925" rtl="0" eaLnBrk="0" fontAlgn="base" hangingPunct="0">
              <a:lnSpc>
                <a:spcPct val="97000"/>
              </a:lnSpc>
              <a:spcBef>
                <a:spcPct val="49000"/>
              </a:spcBef>
              <a:spcAft>
                <a:spcPct val="0"/>
              </a:spcAft>
              <a:defRPr sz="3200" b="1">
                <a:solidFill>
                  <a:srgbClr val="008000"/>
                </a:solidFill>
                <a:latin typeface="Arial" charset="0"/>
              </a:defRPr>
            </a:lvl5pPr>
            <a:lvl6pPr marL="457200" algn="l" defTabSz="923925" rtl="0" eaLnBrk="0" fontAlgn="base" hangingPunct="0">
              <a:lnSpc>
                <a:spcPct val="97000"/>
              </a:lnSpc>
              <a:spcBef>
                <a:spcPct val="49000"/>
              </a:spcBef>
              <a:spcAft>
                <a:spcPct val="0"/>
              </a:spcAft>
              <a:defRPr sz="2400" b="1">
                <a:solidFill>
                  <a:srgbClr val="CC9900"/>
                </a:solidFill>
                <a:latin typeface="Arial" charset="0"/>
              </a:defRPr>
            </a:lvl6pPr>
            <a:lvl7pPr marL="914400" algn="l" defTabSz="923925" rtl="0" eaLnBrk="0" fontAlgn="base" hangingPunct="0">
              <a:lnSpc>
                <a:spcPct val="97000"/>
              </a:lnSpc>
              <a:spcBef>
                <a:spcPct val="49000"/>
              </a:spcBef>
              <a:spcAft>
                <a:spcPct val="0"/>
              </a:spcAft>
              <a:defRPr sz="2400" b="1">
                <a:solidFill>
                  <a:srgbClr val="CC9900"/>
                </a:solidFill>
                <a:latin typeface="Arial" charset="0"/>
              </a:defRPr>
            </a:lvl7pPr>
            <a:lvl8pPr marL="1371600" algn="l" defTabSz="923925" rtl="0" eaLnBrk="0" fontAlgn="base" hangingPunct="0">
              <a:lnSpc>
                <a:spcPct val="97000"/>
              </a:lnSpc>
              <a:spcBef>
                <a:spcPct val="49000"/>
              </a:spcBef>
              <a:spcAft>
                <a:spcPct val="0"/>
              </a:spcAft>
              <a:defRPr sz="2400" b="1">
                <a:solidFill>
                  <a:srgbClr val="CC9900"/>
                </a:solidFill>
                <a:latin typeface="Arial" charset="0"/>
              </a:defRPr>
            </a:lvl8pPr>
            <a:lvl9pPr marL="1828800" algn="l" defTabSz="923925" rtl="0" eaLnBrk="0" fontAlgn="base" hangingPunct="0">
              <a:lnSpc>
                <a:spcPct val="97000"/>
              </a:lnSpc>
              <a:spcBef>
                <a:spcPct val="49000"/>
              </a:spcBef>
              <a:spcAft>
                <a:spcPct val="0"/>
              </a:spcAft>
              <a:defRPr sz="2400" b="1">
                <a:solidFill>
                  <a:srgbClr val="CC9900"/>
                </a:solidFill>
                <a:latin typeface="Arial" charset="0"/>
              </a:defRPr>
            </a:lvl9pPr>
          </a:lstStyle>
          <a:p>
            <a:pPr algn="ctr"/>
            <a:r>
              <a:rPr lang="en-GB" sz="2000" kern="0" dirty="0">
                <a:solidFill>
                  <a:srgbClr val="7030A0"/>
                </a:solidFill>
              </a:rPr>
              <a:t>Vision</a:t>
            </a:r>
            <a:r>
              <a:rPr lang="en-GB" sz="2000" kern="0" dirty="0">
                <a:solidFill>
                  <a:srgbClr val="F18523"/>
                </a:solidFill>
              </a:rPr>
              <a:t> – To create joy in work &amp; joy in learning for UK SMEs</a:t>
            </a:r>
          </a:p>
        </p:txBody>
      </p:sp>
      <p:sp>
        <p:nvSpPr>
          <p:cNvPr id="7" name="Title 1">
            <a:extLst>
              <a:ext uri="{FF2B5EF4-FFF2-40B4-BE49-F238E27FC236}">
                <a16:creationId xmlns:a16="http://schemas.microsoft.com/office/drawing/2014/main" id="{A781E996-B03E-4B61-219F-10EE91AE3D79}"/>
              </a:ext>
            </a:extLst>
          </p:cNvPr>
          <p:cNvSpPr txBox="1">
            <a:spLocks/>
          </p:cNvSpPr>
          <p:nvPr/>
        </p:nvSpPr>
        <p:spPr>
          <a:xfrm>
            <a:off x="34871" y="1537474"/>
            <a:ext cx="9144000" cy="404813"/>
          </a:xfrm>
          <a:prstGeom prst="rect">
            <a:avLst/>
          </a:prstGeom>
        </p:spPr>
        <p:txBody>
          <a:bodyPr/>
          <a:lstStyle>
            <a:lvl1pPr algn="l" defTabSz="923925" rtl="0" eaLnBrk="0" fontAlgn="base" hangingPunct="0">
              <a:lnSpc>
                <a:spcPct val="97000"/>
              </a:lnSpc>
              <a:spcBef>
                <a:spcPct val="49000"/>
              </a:spcBef>
              <a:spcAft>
                <a:spcPct val="0"/>
              </a:spcAft>
              <a:defRPr sz="3200" b="1">
                <a:solidFill>
                  <a:srgbClr val="008000"/>
                </a:solidFill>
                <a:latin typeface="+mj-lt"/>
                <a:ea typeface="+mj-ea"/>
                <a:cs typeface="+mj-cs"/>
              </a:defRPr>
            </a:lvl1pPr>
            <a:lvl2pPr algn="l" defTabSz="923925" rtl="0" eaLnBrk="0" fontAlgn="base" hangingPunct="0">
              <a:lnSpc>
                <a:spcPct val="97000"/>
              </a:lnSpc>
              <a:spcBef>
                <a:spcPct val="49000"/>
              </a:spcBef>
              <a:spcAft>
                <a:spcPct val="0"/>
              </a:spcAft>
              <a:defRPr sz="3200" b="1">
                <a:solidFill>
                  <a:srgbClr val="008000"/>
                </a:solidFill>
                <a:latin typeface="Arial" charset="0"/>
              </a:defRPr>
            </a:lvl2pPr>
            <a:lvl3pPr algn="l" defTabSz="923925" rtl="0" eaLnBrk="0" fontAlgn="base" hangingPunct="0">
              <a:lnSpc>
                <a:spcPct val="97000"/>
              </a:lnSpc>
              <a:spcBef>
                <a:spcPct val="49000"/>
              </a:spcBef>
              <a:spcAft>
                <a:spcPct val="0"/>
              </a:spcAft>
              <a:defRPr sz="3200" b="1">
                <a:solidFill>
                  <a:srgbClr val="008000"/>
                </a:solidFill>
                <a:latin typeface="Arial" charset="0"/>
              </a:defRPr>
            </a:lvl3pPr>
            <a:lvl4pPr algn="l" defTabSz="923925" rtl="0" eaLnBrk="0" fontAlgn="base" hangingPunct="0">
              <a:lnSpc>
                <a:spcPct val="97000"/>
              </a:lnSpc>
              <a:spcBef>
                <a:spcPct val="49000"/>
              </a:spcBef>
              <a:spcAft>
                <a:spcPct val="0"/>
              </a:spcAft>
              <a:defRPr sz="3200" b="1">
                <a:solidFill>
                  <a:srgbClr val="008000"/>
                </a:solidFill>
                <a:latin typeface="Arial" charset="0"/>
              </a:defRPr>
            </a:lvl4pPr>
            <a:lvl5pPr algn="l" defTabSz="923925" rtl="0" eaLnBrk="0" fontAlgn="base" hangingPunct="0">
              <a:lnSpc>
                <a:spcPct val="97000"/>
              </a:lnSpc>
              <a:spcBef>
                <a:spcPct val="49000"/>
              </a:spcBef>
              <a:spcAft>
                <a:spcPct val="0"/>
              </a:spcAft>
              <a:defRPr sz="3200" b="1">
                <a:solidFill>
                  <a:srgbClr val="008000"/>
                </a:solidFill>
                <a:latin typeface="Arial" charset="0"/>
              </a:defRPr>
            </a:lvl5pPr>
            <a:lvl6pPr marL="457200" algn="l" defTabSz="923925" rtl="0" eaLnBrk="0" fontAlgn="base" hangingPunct="0">
              <a:lnSpc>
                <a:spcPct val="97000"/>
              </a:lnSpc>
              <a:spcBef>
                <a:spcPct val="49000"/>
              </a:spcBef>
              <a:spcAft>
                <a:spcPct val="0"/>
              </a:spcAft>
              <a:defRPr sz="2400" b="1">
                <a:solidFill>
                  <a:srgbClr val="CC9900"/>
                </a:solidFill>
                <a:latin typeface="Arial" charset="0"/>
              </a:defRPr>
            </a:lvl6pPr>
            <a:lvl7pPr marL="914400" algn="l" defTabSz="923925" rtl="0" eaLnBrk="0" fontAlgn="base" hangingPunct="0">
              <a:lnSpc>
                <a:spcPct val="97000"/>
              </a:lnSpc>
              <a:spcBef>
                <a:spcPct val="49000"/>
              </a:spcBef>
              <a:spcAft>
                <a:spcPct val="0"/>
              </a:spcAft>
              <a:defRPr sz="2400" b="1">
                <a:solidFill>
                  <a:srgbClr val="CC9900"/>
                </a:solidFill>
                <a:latin typeface="Arial" charset="0"/>
              </a:defRPr>
            </a:lvl7pPr>
            <a:lvl8pPr marL="1371600" algn="l" defTabSz="923925" rtl="0" eaLnBrk="0" fontAlgn="base" hangingPunct="0">
              <a:lnSpc>
                <a:spcPct val="97000"/>
              </a:lnSpc>
              <a:spcBef>
                <a:spcPct val="49000"/>
              </a:spcBef>
              <a:spcAft>
                <a:spcPct val="0"/>
              </a:spcAft>
              <a:defRPr sz="2400" b="1">
                <a:solidFill>
                  <a:srgbClr val="CC9900"/>
                </a:solidFill>
                <a:latin typeface="Arial" charset="0"/>
              </a:defRPr>
            </a:lvl8pPr>
            <a:lvl9pPr marL="1828800" algn="l" defTabSz="923925" rtl="0" eaLnBrk="0" fontAlgn="base" hangingPunct="0">
              <a:lnSpc>
                <a:spcPct val="97000"/>
              </a:lnSpc>
              <a:spcBef>
                <a:spcPct val="49000"/>
              </a:spcBef>
              <a:spcAft>
                <a:spcPct val="0"/>
              </a:spcAft>
              <a:defRPr sz="2400" b="1">
                <a:solidFill>
                  <a:srgbClr val="CC9900"/>
                </a:solidFill>
                <a:latin typeface="Arial" charset="0"/>
              </a:defRPr>
            </a:lvl9pPr>
          </a:lstStyle>
          <a:p>
            <a:r>
              <a:rPr lang="en-GB" sz="2000" kern="0" dirty="0">
                <a:solidFill>
                  <a:srgbClr val="7030A0"/>
                </a:solidFill>
              </a:rPr>
              <a:t>Mission</a:t>
            </a:r>
            <a:r>
              <a:rPr lang="en-GB" sz="2000" kern="0" dirty="0">
                <a:solidFill>
                  <a:srgbClr val="F18523"/>
                </a:solidFill>
              </a:rPr>
              <a:t> - Helping ambitious owners become great leaders by delivering  </a:t>
            </a:r>
          </a:p>
        </p:txBody>
      </p:sp>
      <p:pic>
        <p:nvPicPr>
          <p:cNvPr id="9" name="Picture 8">
            <a:extLst>
              <a:ext uri="{FF2B5EF4-FFF2-40B4-BE49-F238E27FC236}">
                <a16:creationId xmlns:a16="http://schemas.microsoft.com/office/drawing/2014/main" id="{33F3544B-3545-B52B-720F-87D50B682D68}"/>
              </a:ext>
            </a:extLst>
          </p:cNvPr>
          <p:cNvPicPr>
            <a:picLocks noChangeAspect="1"/>
          </p:cNvPicPr>
          <p:nvPr/>
        </p:nvPicPr>
        <p:blipFill>
          <a:blip r:embed="rId5"/>
          <a:stretch>
            <a:fillRect/>
          </a:stretch>
        </p:blipFill>
        <p:spPr>
          <a:xfrm>
            <a:off x="228600" y="208440"/>
            <a:ext cx="1138772" cy="924221"/>
          </a:xfrm>
          <a:prstGeom prst="rect">
            <a:avLst/>
          </a:prstGeom>
        </p:spPr>
      </p:pic>
    </p:spTree>
    <p:extLst>
      <p:ext uri="{BB962C8B-B14F-4D97-AF65-F5344CB8AC3E}">
        <p14:creationId xmlns:p14="http://schemas.microsoft.com/office/powerpoint/2010/main" val="370422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19175" y="381000"/>
            <a:ext cx="8124825" cy="404813"/>
          </a:xfrm>
          <a:prstGeom prst="rect">
            <a:avLst/>
          </a:prstGeom>
        </p:spPr>
        <p:txBody>
          <a:bodyPr/>
          <a:lstStyle>
            <a:lvl1pPr algn="l" defTabSz="923925" rtl="0" eaLnBrk="0" fontAlgn="base" hangingPunct="0">
              <a:lnSpc>
                <a:spcPct val="97000"/>
              </a:lnSpc>
              <a:spcBef>
                <a:spcPct val="49000"/>
              </a:spcBef>
              <a:spcAft>
                <a:spcPct val="0"/>
              </a:spcAft>
              <a:defRPr sz="3200" b="1">
                <a:solidFill>
                  <a:srgbClr val="008000"/>
                </a:solidFill>
                <a:latin typeface="+mj-lt"/>
                <a:ea typeface="+mj-ea"/>
                <a:cs typeface="+mj-cs"/>
              </a:defRPr>
            </a:lvl1pPr>
            <a:lvl2pPr algn="l" defTabSz="923925" rtl="0" eaLnBrk="0" fontAlgn="base" hangingPunct="0">
              <a:lnSpc>
                <a:spcPct val="97000"/>
              </a:lnSpc>
              <a:spcBef>
                <a:spcPct val="49000"/>
              </a:spcBef>
              <a:spcAft>
                <a:spcPct val="0"/>
              </a:spcAft>
              <a:defRPr sz="3200" b="1">
                <a:solidFill>
                  <a:srgbClr val="008000"/>
                </a:solidFill>
                <a:latin typeface="Arial" charset="0"/>
              </a:defRPr>
            </a:lvl2pPr>
            <a:lvl3pPr algn="l" defTabSz="923925" rtl="0" eaLnBrk="0" fontAlgn="base" hangingPunct="0">
              <a:lnSpc>
                <a:spcPct val="97000"/>
              </a:lnSpc>
              <a:spcBef>
                <a:spcPct val="49000"/>
              </a:spcBef>
              <a:spcAft>
                <a:spcPct val="0"/>
              </a:spcAft>
              <a:defRPr sz="3200" b="1">
                <a:solidFill>
                  <a:srgbClr val="008000"/>
                </a:solidFill>
                <a:latin typeface="Arial" charset="0"/>
              </a:defRPr>
            </a:lvl3pPr>
            <a:lvl4pPr algn="l" defTabSz="923925" rtl="0" eaLnBrk="0" fontAlgn="base" hangingPunct="0">
              <a:lnSpc>
                <a:spcPct val="97000"/>
              </a:lnSpc>
              <a:spcBef>
                <a:spcPct val="49000"/>
              </a:spcBef>
              <a:spcAft>
                <a:spcPct val="0"/>
              </a:spcAft>
              <a:defRPr sz="3200" b="1">
                <a:solidFill>
                  <a:srgbClr val="008000"/>
                </a:solidFill>
                <a:latin typeface="Arial" charset="0"/>
              </a:defRPr>
            </a:lvl4pPr>
            <a:lvl5pPr algn="l" defTabSz="923925" rtl="0" eaLnBrk="0" fontAlgn="base" hangingPunct="0">
              <a:lnSpc>
                <a:spcPct val="97000"/>
              </a:lnSpc>
              <a:spcBef>
                <a:spcPct val="49000"/>
              </a:spcBef>
              <a:spcAft>
                <a:spcPct val="0"/>
              </a:spcAft>
              <a:defRPr sz="3200" b="1">
                <a:solidFill>
                  <a:srgbClr val="008000"/>
                </a:solidFill>
                <a:latin typeface="Arial" charset="0"/>
              </a:defRPr>
            </a:lvl5pPr>
            <a:lvl6pPr marL="457200" algn="l" defTabSz="923925" rtl="0" eaLnBrk="0" fontAlgn="base" hangingPunct="0">
              <a:lnSpc>
                <a:spcPct val="97000"/>
              </a:lnSpc>
              <a:spcBef>
                <a:spcPct val="49000"/>
              </a:spcBef>
              <a:spcAft>
                <a:spcPct val="0"/>
              </a:spcAft>
              <a:defRPr sz="2400" b="1">
                <a:solidFill>
                  <a:srgbClr val="CC9900"/>
                </a:solidFill>
                <a:latin typeface="Arial" charset="0"/>
              </a:defRPr>
            </a:lvl6pPr>
            <a:lvl7pPr marL="914400" algn="l" defTabSz="923925" rtl="0" eaLnBrk="0" fontAlgn="base" hangingPunct="0">
              <a:lnSpc>
                <a:spcPct val="97000"/>
              </a:lnSpc>
              <a:spcBef>
                <a:spcPct val="49000"/>
              </a:spcBef>
              <a:spcAft>
                <a:spcPct val="0"/>
              </a:spcAft>
              <a:defRPr sz="2400" b="1">
                <a:solidFill>
                  <a:srgbClr val="CC9900"/>
                </a:solidFill>
                <a:latin typeface="Arial" charset="0"/>
              </a:defRPr>
            </a:lvl7pPr>
            <a:lvl8pPr marL="1371600" algn="l" defTabSz="923925" rtl="0" eaLnBrk="0" fontAlgn="base" hangingPunct="0">
              <a:lnSpc>
                <a:spcPct val="97000"/>
              </a:lnSpc>
              <a:spcBef>
                <a:spcPct val="49000"/>
              </a:spcBef>
              <a:spcAft>
                <a:spcPct val="0"/>
              </a:spcAft>
              <a:defRPr sz="2400" b="1">
                <a:solidFill>
                  <a:srgbClr val="CC9900"/>
                </a:solidFill>
                <a:latin typeface="Arial" charset="0"/>
              </a:defRPr>
            </a:lvl8pPr>
            <a:lvl9pPr marL="1828800" algn="l" defTabSz="923925" rtl="0" eaLnBrk="0" fontAlgn="base" hangingPunct="0">
              <a:lnSpc>
                <a:spcPct val="97000"/>
              </a:lnSpc>
              <a:spcBef>
                <a:spcPct val="49000"/>
              </a:spcBef>
              <a:spcAft>
                <a:spcPct val="0"/>
              </a:spcAft>
              <a:defRPr sz="2400" b="1">
                <a:solidFill>
                  <a:srgbClr val="CC9900"/>
                </a:solidFill>
                <a:latin typeface="Arial" charset="0"/>
              </a:defRPr>
            </a:lvl9pPr>
          </a:lstStyle>
          <a:p>
            <a:r>
              <a:rPr lang="en-GB" kern="0" dirty="0">
                <a:solidFill>
                  <a:srgbClr val="C00000"/>
                </a:solidFill>
              </a:rPr>
              <a:t> </a:t>
            </a:r>
            <a:r>
              <a:rPr lang="en-GB" kern="0" dirty="0">
                <a:solidFill>
                  <a:srgbClr val="7030A0"/>
                </a:solidFill>
              </a:rPr>
              <a:t>Clients</a:t>
            </a:r>
          </a:p>
        </p:txBody>
      </p:sp>
      <p:sp>
        <p:nvSpPr>
          <p:cNvPr id="4" name="AutoShape 5" descr="https://encrypted-tbn0.gstatic.com/images?q=tbn:ANd9GcTxAGeyXpIeYNXS94pq0G6sWw9N9MFSQPrZ6Wq0MHYXG0CeTKp04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2B6830B3-0353-4077-AB1F-8DA3D3DA4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810000"/>
            <a:ext cx="2057400" cy="2057400"/>
          </a:xfrm>
          <a:prstGeom prst="rect">
            <a:avLst/>
          </a:prstGeom>
        </p:spPr>
      </p:pic>
      <p:pic>
        <p:nvPicPr>
          <p:cNvPr id="7" name="Picture 6">
            <a:extLst>
              <a:ext uri="{FF2B5EF4-FFF2-40B4-BE49-F238E27FC236}">
                <a16:creationId xmlns:a16="http://schemas.microsoft.com/office/drawing/2014/main" id="{35D57635-C62C-4380-AABB-6CF7DE179540}"/>
              </a:ext>
            </a:extLst>
          </p:cNvPr>
          <p:cNvPicPr>
            <a:picLocks noChangeAspect="1"/>
          </p:cNvPicPr>
          <p:nvPr/>
        </p:nvPicPr>
        <p:blipFill>
          <a:blip r:embed="rId4"/>
          <a:stretch>
            <a:fillRect/>
          </a:stretch>
        </p:blipFill>
        <p:spPr>
          <a:xfrm>
            <a:off x="1295400" y="1379924"/>
            <a:ext cx="2403680" cy="1210876"/>
          </a:xfrm>
          <a:prstGeom prst="rect">
            <a:avLst/>
          </a:prstGeom>
        </p:spPr>
      </p:pic>
      <p:pic>
        <p:nvPicPr>
          <p:cNvPr id="18" name="Picture 17">
            <a:extLst>
              <a:ext uri="{FF2B5EF4-FFF2-40B4-BE49-F238E27FC236}">
                <a16:creationId xmlns:a16="http://schemas.microsoft.com/office/drawing/2014/main" id="{F9548359-DE7A-4F29-B3C7-A53E7AF5FF06}"/>
              </a:ext>
            </a:extLst>
          </p:cNvPr>
          <p:cNvPicPr>
            <a:picLocks noChangeAspect="1"/>
          </p:cNvPicPr>
          <p:nvPr/>
        </p:nvPicPr>
        <p:blipFill>
          <a:blip r:embed="rId5"/>
          <a:stretch>
            <a:fillRect/>
          </a:stretch>
        </p:blipFill>
        <p:spPr>
          <a:xfrm>
            <a:off x="5451051" y="1526273"/>
            <a:ext cx="2691021" cy="912020"/>
          </a:xfrm>
          <a:prstGeom prst="rect">
            <a:avLst/>
          </a:prstGeom>
        </p:spPr>
      </p:pic>
      <p:pic>
        <p:nvPicPr>
          <p:cNvPr id="22" name="Picture 21">
            <a:extLst>
              <a:ext uri="{FF2B5EF4-FFF2-40B4-BE49-F238E27FC236}">
                <a16:creationId xmlns:a16="http://schemas.microsoft.com/office/drawing/2014/main" id="{DFEF3D96-0651-45BA-852D-D1C3502CC8C9}"/>
              </a:ext>
            </a:extLst>
          </p:cNvPr>
          <p:cNvPicPr>
            <a:picLocks noChangeAspect="1"/>
          </p:cNvPicPr>
          <p:nvPr/>
        </p:nvPicPr>
        <p:blipFill>
          <a:blip r:embed="rId6"/>
          <a:stretch>
            <a:fillRect/>
          </a:stretch>
        </p:blipFill>
        <p:spPr>
          <a:xfrm>
            <a:off x="1244002" y="2814501"/>
            <a:ext cx="1381318" cy="1600423"/>
          </a:xfrm>
          <a:prstGeom prst="rect">
            <a:avLst/>
          </a:prstGeom>
        </p:spPr>
      </p:pic>
    </p:spTree>
    <p:extLst>
      <p:ext uri="{BB962C8B-B14F-4D97-AF65-F5344CB8AC3E}">
        <p14:creationId xmlns:p14="http://schemas.microsoft.com/office/powerpoint/2010/main" val="179475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19175" y="381000"/>
            <a:ext cx="8124825" cy="404813"/>
          </a:xfrm>
          <a:prstGeom prst="rect">
            <a:avLst/>
          </a:prstGeom>
        </p:spPr>
        <p:txBody>
          <a:bodyPr/>
          <a:lstStyle>
            <a:lvl1pPr algn="l" defTabSz="923925" rtl="0" eaLnBrk="0" fontAlgn="base" hangingPunct="0">
              <a:lnSpc>
                <a:spcPct val="97000"/>
              </a:lnSpc>
              <a:spcBef>
                <a:spcPct val="49000"/>
              </a:spcBef>
              <a:spcAft>
                <a:spcPct val="0"/>
              </a:spcAft>
              <a:defRPr sz="3200" b="1">
                <a:solidFill>
                  <a:srgbClr val="008000"/>
                </a:solidFill>
                <a:latin typeface="+mj-lt"/>
                <a:ea typeface="+mj-ea"/>
                <a:cs typeface="+mj-cs"/>
              </a:defRPr>
            </a:lvl1pPr>
            <a:lvl2pPr algn="l" defTabSz="923925" rtl="0" eaLnBrk="0" fontAlgn="base" hangingPunct="0">
              <a:lnSpc>
                <a:spcPct val="97000"/>
              </a:lnSpc>
              <a:spcBef>
                <a:spcPct val="49000"/>
              </a:spcBef>
              <a:spcAft>
                <a:spcPct val="0"/>
              </a:spcAft>
              <a:defRPr sz="3200" b="1">
                <a:solidFill>
                  <a:srgbClr val="008000"/>
                </a:solidFill>
                <a:latin typeface="Arial" charset="0"/>
              </a:defRPr>
            </a:lvl2pPr>
            <a:lvl3pPr algn="l" defTabSz="923925" rtl="0" eaLnBrk="0" fontAlgn="base" hangingPunct="0">
              <a:lnSpc>
                <a:spcPct val="97000"/>
              </a:lnSpc>
              <a:spcBef>
                <a:spcPct val="49000"/>
              </a:spcBef>
              <a:spcAft>
                <a:spcPct val="0"/>
              </a:spcAft>
              <a:defRPr sz="3200" b="1">
                <a:solidFill>
                  <a:srgbClr val="008000"/>
                </a:solidFill>
                <a:latin typeface="Arial" charset="0"/>
              </a:defRPr>
            </a:lvl3pPr>
            <a:lvl4pPr algn="l" defTabSz="923925" rtl="0" eaLnBrk="0" fontAlgn="base" hangingPunct="0">
              <a:lnSpc>
                <a:spcPct val="97000"/>
              </a:lnSpc>
              <a:spcBef>
                <a:spcPct val="49000"/>
              </a:spcBef>
              <a:spcAft>
                <a:spcPct val="0"/>
              </a:spcAft>
              <a:defRPr sz="3200" b="1">
                <a:solidFill>
                  <a:srgbClr val="008000"/>
                </a:solidFill>
                <a:latin typeface="Arial" charset="0"/>
              </a:defRPr>
            </a:lvl4pPr>
            <a:lvl5pPr algn="l" defTabSz="923925" rtl="0" eaLnBrk="0" fontAlgn="base" hangingPunct="0">
              <a:lnSpc>
                <a:spcPct val="97000"/>
              </a:lnSpc>
              <a:spcBef>
                <a:spcPct val="49000"/>
              </a:spcBef>
              <a:spcAft>
                <a:spcPct val="0"/>
              </a:spcAft>
              <a:defRPr sz="3200" b="1">
                <a:solidFill>
                  <a:srgbClr val="008000"/>
                </a:solidFill>
                <a:latin typeface="Arial" charset="0"/>
              </a:defRPr>
            </a:lvl5pPr>
            <a:lvl6pPr marL="457200" algn="l" defTabSz="923925" rtl="0" eaLnBrk="0" fontAlgn="base" hangingPunct="0">
              <a:lnSpc>
                <a:spcPct val="97000"/>
              </a:lnSpc>
              <a:spcBef>
                <a:spcPct val="49000"/>
              </a:spcBef>
              <a:spcAft>
                <a:spcPct val="0"/>
              </a:spcAft>
              <a:defRPr sz="2400" b="1">
                <a:solidFill>
                  <a:srgbClr val="CC9900"/>
                </a:solidFill>
                <a:latin typeface="Arial" charset="0"/>
              </a:defRPr>
            </a:lvl6pPr>
            <a:lvl7pPr marL="914400" algn="l" defTabSz="923925" rtl="0" eaLnBrk="0" fontAlgn="base" hangingPunct="0">
              <a:lnSpc>
                <a:spcPct val="97000"/>
              </a:lnSpc>
              <a:spcBef>
                <a:spcPct val="49000"/>
              </a:spcBef>
              <a:spcAft>
                <a:spcPct val="0"/>
              </a:spcAft>
              <a:defRPr sz="2400" b="1">
                <a:solidFill>
                  <a:srgbClr val="CC9900"/>
                </a:solidFill>
                <a:latin typeface="Arial" charset="0"/>
              </a:defRPr>
            </a:lvl7pPr>
            <a:lvl8pPr marL="1371600" algn="l" defTabSz="923925" rtl="0" eaLnBrk="0" fontAlgn="base" hangingPunct="0">
              <a:lnSpc>
                <a:spcPct val="97000"/>
              </a:lnSpc>
              <a:spcBef>
                <a:spcPct val="49000"/>
              </a:spcBef>
              <a:spcAft>
                <a:spcPct val="0"/>
              </a:spcAft>
              <a:defRPr sz="2400" b="1">
                <a:solidFill>
                  <a:srgbClr val="CC9900"/>
                </a:solidFill>
                <a:latin typeface="Arial" charset="0"/>
              </a:defRPr>
            </a:lvl8pPr>
            <a:lvl9pPr marL="1828800" algn="l" defTabSz="923925" rtl="0" eaLnBrk="0" fontAlgn="base" hangingPunct="0">
              <a:lnSpc>
                <a:spcPct val="97000"/>
              </a:lnSpc>
              <a:spcBef>
                <a:spcPct val="49000"/>
              </a:spcBef>
              <a:spcAft>
                <a:spcPct val="0"/>
              </a:spcAft>
              <a:defRPr sz="2400" b="1">
                <a:solidFill>
                  <a:srgbClr val="CC9900"/>
                </a:solidFill>
                <a:latin typeface="Arial" charset="0"/>
              </a:defRPr>
            </a:lvl9pPr>
          </a:lstStyle>
          <a:p>
            <a:r>
              <a:rPr lang="en-GB" kern="0" dirty="0">
                <a:solidFill>
                  <a:srgbClr val="C00000"/>
                </a:solidFill>
              </a:rPr>
              <a:t> </a:t>
            </a:r>
            <a:r>
              <a:rPr lang="en-GB" kern="0" dirty="0">
                <a:solidFill>
                  <a:srgbClr val="7030A0"/>
                </a:solidFill>
              </a:rPr>
              <a:t>Clients</a:t>
            </a:r>
          </a:p>
        </p:txBody>
      </p:sp>
      <p:sp>
        <p:nvSpPr>
          <p:cNvPr id="4" name="AutoShape 5" descr="https://encrypted-tbn0.gstatic.com/images?q=tbn:ANd9GcTxAGeyXpIeYNXS94pq0G6sWw9N9MFSQPrZ6Wq0MHYXG0CeTKp04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2B6830B3-0353-4077-AB1F-8DA3D3DA4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810000"/>
            <a:ext cx="2057400" cy="2057400"/>
          </a:xfrm>
          <a:prstGeom prst="rect">
            <a:avLst/>
          </a:prstGeom>
        </p:spPr>
      </p:pic>
      <p:pic>
        <p:nvPicPr>
          <p:cNvPr id="7" name="Picture 6">
            <a:extLst>
              <a:ext uri="{FF2B5EF4-FFF2-40B4-BE49-F238E27FC236}">
                <a16:creationId xmlns:a16="http://schemas.microsoft.com/office/drawing/2014/main" id="{35D57635-C62C-4380-AABB-6CF7DE179540}"/>
              </a:ext>
            </a:extLst>
          </p:cNvPr>
          <p:cNvPicPr>
            <a:picLocks noChangeAspect="1"/>
          </p:cNvPicPr>
          <p:nvPr/>
        </p:nvPicPr>
        <p:blipFill>
          <a:blip r:embed="rId4"/>
          <a:stretch>
            <a:fillRect/>
          </a:stretch>
        </p:blipFill>
        <p:spPr>
          <a:xfrm>
            <a:off x="1295400" y="1379924"/>
            <a:ext cx="2403680" cy="1210876"/>
          </a:xfrm>
          <a:prstGeom prst="rect">
            <a:avLst/>
          </a:prstGeom>
        </p:spPr>
      </p:pic>
      <p:pic>
        <p:nvPicPr>
          <p:cNvPr id="11" name="Picture 10">
            <a:extLst>
              <a:ext uri="{FF2B5EF4-FFF2-40B4-BE49-F238E27FC236}">
                <a16:creationId xmlns:a16="http://schemas.microsoft.com/office/drawing/2014/main" id="{0985A35D-1E3B-4651-AFE9-33941B0F41E5}"/>
              </a:ext>
            </a:extLst>
          </p:cNvPr>
          <p:cNvPicPr>
            <a:picLocks noChangeAspect="1"/>
          </p:cNvPicPr>
          <p:nvPr/>
        </p:nvPicPr>
        <p:blipFill>
          <a:blip r:embed="rId5"/>
          <a:stretch>
            <a:fillRect/>
          </a:stretch>
        </p:blipFill>
        <p:spPr>
          <a:xfrm>
            <a:off x="1287517" y="4944748"/>
            <a:ext cx="2723885" cy="844331"/>
          </a:xfrm>
          <a:prstGeom prst="rect">
            <a:avLst/>
          </a:prstGeom>
        </p:spPr>
      </p:pic>
      <p:pic>
        <p:nvPicPr>
          <p:cNvPr id="14" name="Picture 13">
            <a:extLst>
              <a:ext uri="{FF2B5EF4-FFF2-40B4-BE49-F238E27FC236}">
                <a16:creationId xmlns:a16="http://schemas.microsoft.com/office/drawing/2014/main" id="{3239543B-6391-4F62-9AEC-6785F77C16C5}"/>
              </a:ext>
            </a:extLst>
          </p:cNvPr>
          <p:cNvPicPr>
            <a:picLocks noChangeAspect="1"/>
          </p:cNvPicPr>
          <p:nvPr/>
        </p:nvPicPr>
        <p:blipFill>
          <a:blip r:embed="rId6"/>
          <a:stretch>
            <a:fillRect/>
          </a:stretch>
        </p:blipFill>
        <p:spPr>
          <a:xfrm>
            <a:off x="3323312" y="3790868"/>
            <a:ext cx="3067478" cy="762106"/>
          </a:xfrm>
          <a:prstGeom prst="rect">
            <a:avLst/>
          </a:prstGeom>
        </p:spPr>
      </p:pic>
      <p:pic>
        <p:nvPicPr>
          <p:cNvPr id="16" name="Picture 15">
            <a:extLst>
              <a:ext uri="{FF2B5EF4-FFF2-40B4-BE49-F238E27FC236}">
                <a16:creationId xmlns:a16="http://schemas.microsoft.com/office/drawing/2014/main" id="{EB9148E0-6473-4192-A134-7DBF9993D1F8}"/>
              </a:ext>
            </a:extLst>
          </p:cNvPr>
          <p:cNvPicPr>
            <a:picLocks noChangeAspect="1"/>
          </p:cNvPicPr>
          <p:nvPr/>
        </p:nvPicPr>
        <p:blipFill>
          <a:blip r:embed="rId7"/>
          <a:stretch>
            <a:fillRect/>
          </a:stretch>
        </p:blipFill>
        <p:spPr>
          <a:xfrm>
            <a:off x="4675335" y="5051913"/>
            <a:ext cx="1713532" cy="720180"/>
          </a:xfrm>
          <a:prstGeom prst="rect">
            <a:avLst/>
          </a:prstGeom>
        </p:spPr>
      </p:pic>
      <p:pic>
        <p:nvPicPr>
          <p:cNvPr id="18" name="Picture 17">
            <a:extLst>
              <a:ext uri="{FF2B5EF4-FFF2-40B4-BE49-F238E27FC236}">
                <a16:creationId xmlns:a16="http://schemas.microsoft.com/office/drawing/2014/main" id="{F9548359-DE7A-4F29-B3C7-A53E7AF5FF06}"/>
              </a:ext>
            </a:extLst>
          </p:cNvPr>
          <p:cNvPicPr>
            <a:picLocks noChangeAspect="1"/>
          </p:cNvPicPr>
          <p:nvPr/>
        </p:nvPicPr>
        <p:blipFill>
          <a:blip r:embed="rId8"/>
          <a:stretch>
            <a:fillRect/>
          </a:stretch>
        </p:blipFill>
        <p:spPr>
          <a:xfrm>
            <a:off x="5451051" y="1526273"/>
            <a:ext cx="2691021" cy="912020"/>
          </a:xfrm>
          <a:prstGeom prst="rect">
            <a:avLst/>
          </a:prstGeom>
        </p:spPr>
      </p:pic>
      <p:pic>
        <p:nvPicPr>
          <p:cNvPr id="20" name="Picture 19">
            <a:extLst>
              <a:ext uri="{FF2B5EF4-FFF2-40B4-BE49-F238E27FC236}">
                <a16:creationId xmlns:a16="http://schemas.microsoft.com/office/drawing/2014/main" id="{60431BB1-C55F-4CF2-A491-DFC60126BACF}"/>
              </a:ext>
            </a:extLst>
          </p:cNvPr>
          <p:cNvPicPr>
            <a:picLocks noChangeAspect="1"/>
          </p:cNvPicPr>
          <p:nvPr/>
        </p:nvPicPr>
        <p:blipFill>
          <a:blip r:embed="rId9"/>
          <a:stretch>
            <a:fillRect/>
          </a:stretch>
        </p:blipFill>
        <p:spPr>
          <a:xfrm>
            <a:off x="3699080" y="2566999"/>
            <a:ext cx="2534004" cy="1000265"/>
          </a:xfrm>
          <a:prstGeom prst="rect">
            <a:avLst/>
          </a:prstGeom>
        </p:spPr>
      </p:pic>
      <p:pic>
        <p:nvPicPr>
          <p:cNvPr id="22" name="Picture 21">
            <a:extLst>
              <a:ext uri="{FF2B5EF4-FFF2-40B4-BE49-F238E27FC236}">
                <a16:creationId xmlns:a16="http://schemas.microsoft.com/office/drawing/2014/main" id="{DFEF3D96-0651-45BA-852D-D1C3502CC8C9}"/>
              </a:ext>
            </a:extLst>
          </p:cNvPr>
          <p:cNvPicPr>
            <a:picLocks noChangeAspect="1"/>
          </p:cNvPicPr>
          <p:nvPr/>
        </p:nvPicPr>
        <p:blipFill>
          <a:blip r:embed="rId10"/>
          <a:stretch>
            <a:fillRect/>
          </a:stretch>
        </p:blipFill>
        <p:spPr>
          <a:xfrm>
            <a:off x="1244002" y="2814501"/>
            <a:ext cx="1381318" cy="1600423"/>
          </a:xfrm>
          <a:prstGeom prst="rect">
            <a:avLst/>
          </a:prstGeom>
        </p:spPr>
      </p:pic>
    </p:spTree>
    <p:extLst>
      <p:ext uri="{BB962C8B-B14F-4D97-AF65-F5344CB8AC3E}">
        <p14:creationId xmlns:p14="http://schemas.microsoft.com/office/powerpoint/2010/main" val="353558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19175" y="381000"/>
            <a:ext cx="8124825" cy="404813"/>
          </a:xfrm>
          <a:prstGeom prst="rect">
            <a:avLst/>
          </a:prstGeom>
        </p:spPr>
        <p:txBody>
          <a:bodyPr/>
          <a:lstStyle>
            <a:lvl1pPr algn="l" defTabSz="923925" rtl="0" eaLnBrk="0" fontAlgn="base" hangingPunct="0">
              <a:lnSpc>
                <a:spcPct val="97000"/>
              </a:lnSpc>
              <a:spcBef>
                <a:spcPct val="49000"/>
              </a:spcBef>
              <a:spcAft>
                <a:spcPct val="0"/>
              </a:spcAft>
              <a:defRPr sz="3200" b="1">
                <a:solidFill>
                  <a:srgbClr val="008000"/>
                </a:solidFill>
                <a:latin typeface="+mj-lt"/>
                <a:ea typeface="+mj-ea"/>
                <a:cs typeface="+mj-cs"/>
              </a:defRPr>
            </a:lvl1pPr>
            <a:lvl2pPr algn="l" defTabSz="923925" rtl="0" eaLnBrk="0" fontAlgn="base" hangingPunct="0">
              <a:lnSpc>
                <a:spcPct val="97000"/>
              </a:lnSpc>
              <a:spcBef>
                <a:spcPct val="49000"/>
              </a:spcBef>
              <a:spcAft>
                <a:spcPct val="0"/>
              </a:spcAft>
              <a:defRPr sz="3200" b="1">
                <a:solidFill>
                  <a:srgbClr val="008000"/>
                </a:solidFill>
                <a:latin typeface="Arial" charset="0"/>
              </a:defRPr>
            </a:lvl2pPr>
            <a:lvl3pPr algn="l" defTabSz="923925" rtl="0" eaLnBrk="0" fontAlgn="base" hangingPunct="0">
              <a:lnSpc>
                <a:spcPct val="97000"/>
              </a:lnSpc>
              <a:spcBef>
                <a:spcPct val="49000"/>
              </a:spcBef>
              <a:spcAft>
                <a:spcPct val="0"/>
              </a:spcAft>
              <a:defRPr sz="3200" b="1">
                <a:solidFill>
                  <a:srgbClr val="008000"/>
                </a:solidFill>
                <a:latin typeface="Arial" charset="0"/>
              </a:defRPr>
            </a:lvl3pPr>
            <a:lvl4pPr algn="l" defTabSz="923925" rtl="0" eaLnBrk="0" fontAlgn="base" hangingPunct="0">
              <a:lnSpc>
                <a:spcPct val="97000"/>
              </a:lnSpc>
              <a:spcBef>
                <a:spcPct val="49000"/>
              </a:spcBef>
              <a:spcAft>
                <a:spcPct val="0"/>
              </a:spcAft>
              <a:defRPr sz="3200" b="1">
                <a:solidFill>
                  <a:srgbClr val="008000"/>
                </a:solidFill>
                <a:latin typeface="Arial" charset="0"/>
              </a:defRPr>
            </a:lvl4pPr>
            <a:lvl5pPr algn="l" defTabSz="923925" rtl="0" eaLnBrk="0" fontAlgn="base" hangingPunct="0">
              <a:lnSpc>
                <a:spcPct val="97000"/>
              </a:lnSpc>
              <a:spcBef>
                <a:spcPct val="49000"/>
              </a:spcBef>
              <a:spcAft>
                <a:spcPct val="0"/>
              </a:spcAft>
              <a:defRPr sz="3200" b="1">
                <a:solidFill>
                  <a:srgbClr val="008000"/>
                </a:solidFill>
                <a:latin typeface="Arial" charset="0"/>
              </a:defRPr>
            </a:lvl5pPr>
            <a:lvl6pPr marL="457200" algn="l" defTabSz="923925" rtl="0" eaLnBrk="0" fontAlgn="base" hangingPunct="0">
              <a:lnSpc>
                <a:spcPct val="97000"/>
              </a:lnSpc>
              <a:spcBef>
                <a:spcPct val="49000"/>
              </a:spcBef>
              <a:spcAft>
                <a:spcPct val="0"/>
              </a:spcAft>
              <a:defRPr sz="2400" b="1">
                <a:solidFill>
                  <a:srgbClr val="CC9900"/>
                </a:solidFill>
                <a:latin typeface="Arial" charset="0"/>
              </a:defRPr>
            </a:lvl6pPr>
            <a:lvl7pPr marL="914400" algn="l" defTabSz="923925" rtl="0" eaLnBrk="0" fontAlgn="base" hangingPunct="0">
              <a:lnSpc>
                <a:spcPct val="97000"/>
              </a:lnSpc>
              <a:spcBef>
                <a:spcPct val="49000"/>
              </a:spcBef>
              <a:spcAft>
                <a:spcPct val="0"/>
              </a:spcAft>
              <a:defRPr sz="2400" b="1">
                <a:solidFill>
                  <a:srgbClr val="CC9900"/>
                </a:solidFill>
                <a:latin typeface="Arial" charset="0"/>
              </a:defRPr>
            </a:lvl7pPr>
            <a:lvl8pPr marL="1371600" algn="l" defTabSz="923925" rtl="0" eaLnBrk="0" fontAlgn="base" hangingPunct="0">
              <a:lnSpc>
                <a:spcPct val="97000"/>
              </a:lnSpc>
              <a:spcBef>
                <a:spcPct val="49000"/>
              </a:spcBef>
              <a:spcAft>
                <a:spcPct val="0"/>
              </a:spcAft>
              <a:defRPr sz="2400" b="1">
                <a:solidFill>
                  <a:srgbClr val="CC9900"/>
                </a:solidFill>
                <a:latin typeface="Arial" charset="0"/>
              </a:defRPr>
            </a:lvl8pPr>
            <a:lvl9pPr marL="1828800" algn="l" defTabSz="923925" rtl="0" eaLnBrk="0" fontAlgn="base" hangingPunct="0">
              <a:lnSpc>
                <a:spcPct val="97000"/>
              </a:lnSpc>
              <a:spcBef>
                <a:spcPct val="49000"/>
              </a:spcBef>
              <a:spcAft>
                <a:spcPct val="0"/>
              </a:spcAft>
              <a:defRPr sz="2400" b="1">
                <a:solidFill>
                  <a:srgbClr val="CC9900"/>
                </a:solidFill>
                <a:latin typeface="Arial" charset="0"/>
              </a:defRPr>
            </a:lvl9pPr>
          </a:lstStyle>
          <a:p>
            <a:r>
              <a:rPr lang="en-GB" kern="0" dirty="0">
                <a:solidFill>
                  <a:srgbClr val="7030A0"/>
                </a:solidFill>
              </a:rPr>
              <a:t>Agenda</a:t>
            </a:r>
          </a:p>
        </p:txBody>
      </p:sp>
      <p:sp>
        <p:nvSpPr>
          <p:cNvPr id="4" name="AutoShape 5" descr="https://encrypted-tbn0.gstatic.com/images?q=tbn:ANd9GcTxAGeyXpIeYNXS94pq0G6sWw9N9MFSQPrZ6Wq0MHYXG0CeTKp04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Content Placeholder 2"/>
          <p:cNvSpPr txBox="1">
            <a:spLocks/>
          </p:cNvSpPr>
          <p:nvPr/>
        </p:nvSpPr>
        <p:spPr>
          <a:xfrm>
            <a:off x="1019175" y="1524000"/>
            <a:ext cx="8321675" cy="3496855"/>
          </a:xfrm>
          <a:prstGeom prst="rect">
            <a:avLst/>
          </a:prstGeom>
        </p:spPr>
        <p:txBody>
          <a:bodyPr/>
          <a:lstStyle>
            <a:lvl1pPr marL="285750" indent="-285750" algn="l" rtl="0" eaLnBrk="0" fontAlgn="base" hangingPunct="0">
              <a:lnSpc>
                <a:spcPct val="90000"/>
              </a:lnSpc>
              <a:spcBef>
                <a:spcPct val="100000"/>
              </a:spcBef>
              <a:spcAft>
                <a:spcPct val="0"/>
              </a:spcAft>
              <a:buSzPct val="100000"/>
              <a:buChar char="•"/>
              <a:defRPr b="1" baseline="0">
                <a:solidFill>
                  <a:srgbClr val="500778"/>
                </a:solidFill>
                <a:latin typeface="+mn-lt"/>
                <a:ea typeface="+mn-ea"/>
                <a:cs typeface="+mn-cs"/>
              </a:defRPr>
            </a:lvl1pPr>
            <a:lvl2pPr marL="566738" indent="-166688" algn="l" rtl="0" eaLnBrk="0" fontAlgn="base" hangingPunct="0">
              <a:lnSpc>
                <a:spcPct val="90000"/>
              </a:lnSpc>
              <a:spcBef>
                <a:spcPct val="50000"/>
              </a:spcBef>
              <a:spcAft>
                <a:spcPct val="0"/>
              </a:spcAft>
              <a:buSzPct val="100000"/>
              <a:buChar char="–"/>
              <a:defRPr sz="1400" baseline="0">
                <a:solidFill>
                  <a:srgbClr val="500778"/>
                </a:solidFill>
                <a:latin typeface="+mn-lt"/>
              </a:defRPr>
            </a:lvl2pPr>
            <a:lvl3pPr marL="850900" indent="-169863" algn="l" rtl="0" eaLnBrk="0" fontAlgn="base" hangingPunct="0">
              <a:lnSpc>
                <a:spcPct val="90000"/>
              </a:lnSpc>
              <a:spcBef>
                <a:spcPct val="25000"/>
              </a:spcBef>
              <a:spcAft>
                <a:spcPct val="0"/>
              </a:spcAft>
              <a:buSzPct val="100000"/>
              <a:buChar char="•"/>
              <a:defRPr sz="1400" baseline="0">
                <a:solidFill>
                  <a:srgbClr val="500778"/>
                </a:solidFill>
                <a:latin typeface="+mn-lt"/>
              </a:defRPr>
            </a:lvl3pPr>
            <a:lvl4pPr marL="1181100" indent="-215900" algn="l" rtl="0" eaLnBrk="0" fontAlgn="base" hangingPunct="0">
              <a:lnSpc>
                <a:spcPct val="90000"/>
              </a:lnSpc>
              <a:spcBef>
                <a:spcPct val="25000"/>
              </a:spcBef>
              <a:spcAft>
                <a:spcPct val="0"/>
              </a:spcAft>
              <a:buSzPct val="100000"/>
              <a:buChar char="–"/>
              <a:defRPr sz="1400" baseline="0">
                <a:solidFill>
                  <a:srgbClr val="500778"/>
                </a:solidFill>
                <a:latin typeface="+mn-lt"/>
              </a:defRPr>
            </a:lvl4pPr>
            <a:lvl5pPr marL="1485900" indent="-190500" algn="l" rtl="0" eaLnBrk="0" fontAlgn="base" hangingPunct="0">
              <a:lnSpc>
                <a:spcPct val="90000"/>
              </a:lnSpc>
              <a:spcBef>
                <a:spcPct val="25000"/>
              </a:spcBef>
              <a:spcAft>
                <a:spcPct val="0"/>
              </a:spcAft>
              <a:buSzPct val="100000"/>
              <a:buChar char="•"/>
              <a:defRPr sz="1400" baseline="0">
                <a:solidFill>
                  <a:srgbClr val="500778"/>
                </a:solidFill>
                <a:latin typeface="+mn-lt"/>
              </a:defRPr>
            </a:lvl5pPr>
            <a:lvl6pPr marL="1943100" indent="-190500" algn="l" rtl="0" eaLnBrk="0" fontAlgn="base" hangingPunct="0">
              <a:lnSpc>
                <a:spcPct val="90000"/>
              </a:lnSpc>
              <a:spcBef>
                <a:spcPct val="25000"/>
              </a:spcBef>
              <a:spcAft>
                <a:spcPct val="0"/>
              </a:spcAft>
              <a:buSzPct val="100000"/>
              <a:buChar char="•"/>
              <a:defRPr sz="1400">
                <a:solidFill>
                  <a:srgbClr val="CC9900"/>
                </a:solidFill>
                <a:latin typeface="+mn-lt"/>
              </a:defRPr>
            </a:lvl6pPr>
            <a:lvl7pPr marL="2400300" indent="-190500" algn="l" rtl="0" eaLnBrk="0" fontAlgn="base" hangingPunct="0">
              <a:lnSpc>
                <a:spcPct val="90000"/>
              </a:lnSpc>
              <a:spcBef>
                <a:spcPct val="25000"/>
              </a:spcBef>
              <a:spcAft>
                <a:spcPct val="0"/>
              </a:spcAft>
              <a:buSzPct val="100000"/>
              <a:buChar char="•"/>
              <a:defRPr sz="1400">
                <a:solidFill>
                  <a:srgbClr val="CC9900"/>
                </a:solidFill>
                <a:latin typeface="+mn-lt"/>
              </a:defRPr>
            </a:lvl7pPr>
            <a:lvl8pPr marL="2857500" indent="-190500" algn="l" rtl="0" eaLnBrk="0" fontAlgn="base" hangingPunct="0">
              <a:lnSpc>
                <a:spcPct val="90000"/>
              </a:lnSpc>
              <a:spcBef>
                <a:spcPct val="25000"/>
              </a:spcBef>
              <a:spcAft>
                <a:spcPct val="0"/>
              </a:spcAft>
              <a:buSzPct val="100000"/>
              <a:buChar char="•"/>
              <a:defRPr sz="1400">
                <a:solidFill>
                  <a:srgbClr val="CC9900"/>
                </a:solidFill>
                <a:latin typeface="+mn-lt"/>
              </a:defRPr>
            </a:lvl8pPr>
            <a:lvl9pPr marL="3314700" indent="-190500" algn="l" rtl="0" eaLnBrk="0" fontAlgn="base" hangingPunct="0">
              <a:lnSpc>
                <a:spcPct val="90000"/>
              </a:lnSpc>
              <a:spcBef>
                <a:spcPct val="25000"/>
              </a:spcBef>
              <a:spcAft>
                <a:spcPct val="0"/>
              </a:spcAft>
              <a:buSzPct val="100000"/>
              <a:buChar char="•"/>
              <a:defRPr sz="1400">
                <a:solidFill>
                  <a:srgbClr val="CC9900"/>
                </a:solidFill>
                <a:latin typeface="+mn-lt"/>
              </a:defRPr>
            </a:lvl9pPr>
          </a:lstStyle>
          <a:p>
            <a:pPr marL="457200" indent="-457200">
              <a:buFont typeface="+mj-lt"/>
              <a:buAutoNum type="arabicPeriod"/>
            </a:pPr>
            <a:r>
              <a:rPr lang="en-GB" sz="2000" b="0" kern="0" dirty="0"/>
              <a:t>The current situation </a:t>
            </a:r>
          </a:p>
          <a:p>
            <a:pPr marL="457200" indent="-457200">
              <a:buFont typeface="+mj-lt"/>
              <a:buAutoNum type="arabicPeriod"/>
            </a:pPr>
            <a:r>
              <a:rPr lang="en-GB" sz="2000" b="0" kern="0" dirty="0"/>
              <a:t>Profit v Purpose</a:t>
            </a:r>
          </a:p>
          <a:p>
            <a:pPr marL="457200" indent="-457200">
              <a:buFont typeface="+mj-lt"/>
              <a:buAutoNum type="arabicPeriod"/>
            </a:pPr>
            <a:r>
              <a:rPr lang="en-GB" sz="2000" b="0" kern="0" dirty="0"/>
              <a:t>Vision </a:t>
            </a:r>
          </a:p>
          <a:p>
            <a:pPr marL="457200" indent="-457200">
              <a:buFont typeface="+mj-lt"/>
              <a:buAutoNum type="arabicPeriod"/>
            </a:pPr>
            <a:r>
              <a:rPr lang="en-GB" sz="2000" b="0" kern="0" dirty="0"/>
              <a:t>Mission</a:t>
            </a:r>
          </a:p>
          <a:p>
            <a:pPr marL="457200" indent="-457200">
              <a:buFont typeface="+mj-lt"/>
              <a:buAutoNum type="arabicPeriod"/>
            </a:pPr>
            <a:r>
              <a:rPr lang="en-GB" sz="2000" b="0" kern="0" dirty="0"/>
              <a:t>Values </a:t>
            </a:r>
          </a:p>
          <a:p>
            <a:pPr marL="457200" indent="-457200">
              <a:buFont typeface="+mj-lt"/>
              <a:buAutoNum type="arabicPeriod"/>
            </a:pPr>
            <a:r>
              <a:rPr lang="en-GB" sz="2000" b="0" kern="0" dirty="0"/>
              <a:t>Purpose</a:t>
            </a:r>
          </a:p>
          <a:p>
            <a:pPr marL="457200" indent="-457200">
              <a:buFont typeface="+mj-lt"/>
              <a:buAutoNum type="arabicPeriod"/>
            </a:pPr>
            <a:r>
              <a:rPr lang="en-GB" sz="2000" b="0" kern="0" dirty="0"/>
              <a:t>Where do you start?</a:t>
            </a:r>
          </a:p>
          <a:p>
            <a:endParaRPr lang="en-GB" sz="1800" kern="0" dirty="0"/>
          </a:p>
          <a:p>
            <a:pPr marL="0" indent="0">
              <a:buFontTx/>
              <a:buNone/>
            </a:pPr>
            <a:endParaRPr lang="en-GB" sz="1800" kern="0" dirty="0"/>
          </a:p>
          <a:p>
            <a:endParaRPr lang="en-GB" sz="1800" kern="0" dirty="0"/>
          </a:p>
        </p:txBody>
      </p:sp>
      <p:pic>
        <p:nvPicPr>
          <p:cNvPr id="6" name="Picture 5">
            <a:extLst>
              <a:ext uri="{FF2B5EF4-FFF2-40B4-BE49-F238E27FC236}">
                <a16:creationId xmlns:a16="http://schemas.microsoft.com/office/drawing/2014/main" id="{CB515FDF-45F9-4151-A42C-14EA11B8C1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309" b="3302"/>
          <a:stretch/>
        </p:blipFill>
        <p:spPr>
          <a:xfrm>
            <a:off x="6928009" y="3760220"/>
            <a:ext cx="1825670" cy="1981200"/>
          </a:xfrm>
          <a:prstGeom prst="rect">
            <a:avLst/>
          </a:prstGeom>
        </p:spPr>
      </p:pic>
      <p:pic>
        <p:nvPicPr>
          <p:cNvPr id="7" name="Picture 6" descr="A picture containing text, bench, ceiling, wooden&#10;&#10;Description automatically generated">
            <a:extLst>
              <a:ext uri="{FF2B5EF4-FFF2-40B4-BE49-F238E27FC236}">
                <a16:creationId xmlns:a16="http://schemas.microsoft.com/office/drawing/2014/main" id="{536E6481-4468-181D-CE62-9484F911F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1291226"/>
            <a:ext cx="2439965" cy="2439965"/>
          </a:xfrm>
          <a:prstGeom prst="rect">
            <a:avLst/>
          </a:prstGeom>
        </p:spPr>
      </p:pic>
    </p:spTree>
    <p:extLst>
      <p:ext uri="{BB962C8B-B14F-4D97-AF65-F5344CB8AC3E}">
        <p14:creationId xmlns:p14="http://schemas.microsoft.com/office/powerpoint/2010/main" val="2001012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C668-D09F-4D57-B1BB-F0161E095B79}"/>
              </a:ext>
            </a:extLst>
          </p:cNvPr>
          <p:cNvSpPr>
            <a:spLocks noGrp="1"/>
          </p:cNvSpPr>
          <p:nvPr>
            <p:ph type="title"/>
          </p:nvPr>
        </p:nvSpPr>
        <p:spPr/>
        <p:txBody>
          <a:bodyPr/>
          <a:lstStyle/>
          <a:p>
            <a:r>
              <a:rPr lang="en-GB" dirty="0"/>
              <a:t>The current situation </a:t>
            </a:r>
          </a:p>
        </p:txBody>
      </p:sp>
      <p:sp>
        <p:nvSpPr>
          <p:cNvPr id="3" name="Content Placeholder 2">
            <a:extLst>
              <a:ext uri="{FF2B5EF4-FFF2-40B4-BE49-F238E27FC236}">
                <a16:creationId xmlns:a16="http://schemas.microsoft.com/office/drawing/2014/main" id="{6EE71E77-A29E-4836-9626-AAE752C603B2}"/>
              </a:ext>
            </a:extLst>
          </p:cNvPr>
          <p:cNvSpPr>
            <a:spLocks noGrp="1"/>
          </p:cNvSpPr>
          <p:nvPr>
            <p:ph idx="1"/>
          </p:nvPr>
        </p:nvSpPr>
        <p:spPr/>
        <p:txBody>
          <a:bodyPr/>
          <a:lstStyle/>
          <a:p>
            <a:endParaRPr lang="en-GB" dirty="0"/>
          </a:p>
        </p:txBody>
      </p:sp>
      <p:pic>
        <p:nvPicPr>
          <p:cNvPr id="8" name="Picture 7">
            <a:extLst>
              <a:ext uri="{FF2B5EF4-FFF2-40B4-BE49-F238E27FC236}">
                <a16:creationId xmlns:a16="http://schemas.microsoft.com/office/drawing/2014/main" id="{2DCB9907-EB1C-0FE8-7811-8648CEDC85A4}"/>
              </a:ext>
            </a:extLst>
          </p:cNvPr>
          <p:cNvPicPr>
            <a:picLocks noChangeAspect="1"/>
          </p:cNvPicPr>
          <p:nvPr/>
        </p:nvPicPr>
        <p:blipFill>
          <a:blip r:embed="rId3"/>
          <a:stretch>
            <a:fillRect/>
          </a:stretch>
        </p:blipFill>
        <p:spPr>
          <a:xfrm>
            <a:off x="1602605" y="3212758"/>
            <a:ext cx="2018906" cy="2275489"/>
          </a:xfrm>
          <a:prstGeom prst="rect">
            <a:avLst/>
          </a:prstGeom>
        </p:spPr>
      </p:pic>
      <p:pic>
        <p:nvPicPr>
          <p:cNvPr id="12" name="Picture 11">
            <a:extLst>
              <a:ext uri="{FF2B5EF4-FFF2-40B4-BE49-F238E27FC236}">
                <a16:creationId xmlns:a16="http://schemas.microsoft.com/office/drawing/2014/main" id="{268C617B-6F05-372D-3469-1B1B5A9326E2}"/>
              </a:ext>
            </a:extLst>
          </p:cNvPr>
          <p:cNvPicPr>
            <a:picLocks noChangeAspect="1"/>
          </p:cNvPicPr>
          <p:nvPr/>
        </p:nvPicPr>
        <p:blipFill rotWithShape="1">
          <a:blip r:embed="rId4"/>
          <a:srcRect l="14276"/>
          <a:stretch/>
        </p:blipFill>
        <p:spPr>
          <a:xfrm>
            <a:off x="1020536" y="1214039"/>
            <a:ext cx="5201951" cy="1362265"/>
          </a:xfrm>
          <a:prstGeom prst="rect">
            <a:avLst/>
          </a:prstGeom>
        </p:spPr>
      </p:pic>
      <p:pic>
        <p:nvPicPr>
          <p:cNvPr id="14" name="Picture 13">
            <a:extLst>
              <a:ext uri="{FF2B5EF4-FFF2-40B4-BE49-F238E27FC236}">
                <a16:creationId xmlns:a16="http://schemas.microsoft.com/office/drawing/2014/main" id="{BCDE8D75-A883-12ED-4FFB-879BAD1CEC83}"/>
              </a:ext>
            </a:extLst>
          </p:cNvPr>
          <p:cNvPicPr>
            <a:picLocks noChangeAspect="1"/>
          </p:cNvPicPr>
          <p:nvPr/>
        </p:nvPicPr>
        <p:blipFill rotWithShape="1">
          <a:blip r:embed="rId5"/>
          <a:srcRect l="15051"/>
          <a:stretch/>
        </p:blipFill>
        <p:spPr>
          <a:xfrm>
            <a:off x="3962400" y="4616154"/>
            <a:ext cx="4985007" cy="1409897"/>
          </a:xfrm>
          <a:prstGeom prst="rect">
            <a:avLst/>
          </a:prstGeom>
        </p:spPr>
      </p:pic>
      <p:pic>
        <p:nvPicPr>
          <p:cNvPr id="16" name="Picture 15">
            <a:extLst>
              <a:ext uri="{FF2B5EF4-FFF2-40B4-BE49-F238E27FC236}">
                <a16:creationId xmlns:a16="http://schemas.microsoft.com/office/drawing/2014/main" id="{1DECFBA6-F508-E169-BA93-DE8B2DCFB4B0}"/>
              </a:ext>
            </a:extLst>
          </p:cNvPr>
          <p:cNvPicPr>
            <a:picLocks noChangeAspect="1"/>
          </p:cNvPicPr>
          <p:nvPr/>
        </p:nvPicPr>
        <p:blipFill>
          <a:blip r:embed="rId6"/>
          <a:stretch>
            <a:fillRect/>
          </a:stretch>
        </p:blipFill>
        <p:spPr>
          <a:xfrm>
            <a:off x="5732040" y="1935579"/>
            <a:ext cx="3248478" cy="2414924"/>
          </a:xfrm>
          <a:prstGeom prst="rect">
            <a:avLst/>
          </a:prstGeom>
        </p:spPr>
      </p:pic>
    </p:spTree>
    <p:extLst>
      <p:ext uri="{BB962C8B-B14F-4D97-AF65-F5344CB8AC3E}">
        <p14:creationId xmlns:p14="http://schemas.microsoft.com/office/powerpoint/2010/main" val="636229894"/>
      </p:ext>
    </p:extLst>
  </p:cSld>
  <p:clrMapOvr>
    <a:masterClrMapping/>
  </p:clrMapOvr>
</p:sld>
</file>

<file path=ppt/theme/theme1.xml><?xml version="1.0" encoding="utf-8"?>
<a:theme xmlns:a="http://schemas.openxmlformats.org/drawingml/2006/main" name="PowerPoint Presentation">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PowerPoint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PowerPoint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89d56d-b001-46f5-a791-cb9edbc9c245">
      <Terms xmlns="http://schemas.microsoft.com/office/infopath/2007/PartnerControls"/>
    </lcf76f155ced4ddcb4097134ff3c332f>
    <Company xmlns="8a89d56d-b001-46f5-a791-cb9edbc9c245" xsi:nil="true"/>
    <TaxCatchAll xmlns="8e40aff5-4f86-4dbc-9a66-0f1a321c8ea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314BBB05A71F4F9B0D1FD56D1A2B0B" ma:contentTypeVersion="17" ma:contentTypeDescription="Create a new document." ma:contentTypeScope="" ma:versionID="7b17259c4cc3eb2a8f1c79b303068c61">
  <xsd:schema xmlns:xsd="http://www.w3.org/2001/XMLSchema" xmlns:xs="http://www.w3.org/2001/XMLSchema" xmlns:p="http://schemas.microsoft.com/office/2006/metadata/properties" xmlns:ns2="8a89d56d-b001-46f5-a791-cb9edbc9c245" xmlns:ns3="8e40aff5-4f86-4dbc-9a66-0f1a321c8ea4" targetNamespace="http://schemas.microsoft.com/office/2006/metadata/properties" ma:root="true" ma:fieldsID="c51c40b835300c0e5e1ed48c8d878f2f" ns2:_="" ns3:_="">
    <xsd:import namespace="8a89d56d-b001-46f5-a791-cb9edbc9c245"/>
    <xsd:import namespace="8e40aff5-4f86-4dbc-9a66-0f1a321c8e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mpan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89d56d-b001-46f5-a791-cb9edbc9c2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93490e0-064f-4634-984f-e43eb509482f" ma:termSetId="09814cd3-568e-fe90-9814-8d621ff8fb84" ma:anchorId="fba54fb3-c3e1-fe81-a776-ca4b69148c4d" ma:open="true" ma:isKeyword="false">
      <xsd:complexType>
        <xsd:sequence>
          <xsd:element ref="pc:Terms" minOccurs="0" maxOccurs="1"/>
        </xsd:sequence>
      </xsd:complexType>
    </xsd:element>
    <xsd:element name="Company" ma:index="24" nillable="true" ma:displayName="Company " ma:format="Dropdown" ma:internalName="Compan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40aff5-4f86-4dbc-9a66-0f1a321c8ea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4cc7f76-89dc-4c6e-9d24-b9cac4d84e18}" ma:internalName="TaxCatchAll" ma:showField="CatchAllData" ma:web="8e40aff5-4f86-4dbc-9a66-0f1a321c8e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01B4FE-320B-450F-8F24-DBF8518DD43E}">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dcmitype/"/>
    <ds:schemaRef ds:uri="http://www.w3.org/XML/1998/namespace"/>
    <ds:schemaRef ds:uri="8e40aff5-4f86-4dbc-9a66-0f1a321c8ea4"/>
    <ds:schemaRef ds:uri="8a89d56d-b001-46f5-a791-cb9edbc9c245"/>
    <ds:schemaRef ds:uri="http://purl.org/dc/terms/"/>
  </ds:schemaRefs>
</ds:datastoreItem>
</file>

<file path=customXml/itemProps2.xml><?xml version="1.0" encoding="utf-8"?>
<ds:datastoreItem xmlns:ds="http://schemas.openxmlformats.org/officeDocument/2006/customXml" ds:itemID="{D8E276D6-7B03-4681-B54F-972F5200ED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89d56d-b001-46f5-a791-cb9edbc9c245"/>
    <ds:schemaRef ds:uri="8e40aff5-4f86-4dbc-9a66-0f1a321c8e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36180D-406D-4FD3-8581-EED9E14333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63667</TotalTime>
  <Words>4806</Words>
  <Application>Microsoft Office PowerPoint</Application>
  <PresentationFormat>On-screen Show (4:3)</PresentationFormat>
  <Paragraphs>383</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Symbol</vt:lpstr>
      <vt:lpstr>Times New Roman</vt:lpstr>
      <vt:lpstr>Verdana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current situation </vt:lpstr>
      <vt:lpstr>The current situation </vt:lpstr>
      <vt:lpstr>Profit verses Purpose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Values </vt:lpstr>
      <vt:lpstr>Nouns v verbs</vt:lpstr>
      <vt:lpstr>PowerPoint Presentation</vt:lpstr>
      <vt:lpstr>PowerPoint Presentation</vt:lpstr>
      <vt:lpstr>Purpose </vt:lpstr>
      <vt:lpstr>Purpose </vt:lpstr>
      <vt:lpstr>So What?</vt:lpstr>
      <vt:lpstr>So What? #2</vt:lpstr>
      <vt:lpstr>So What? #3</vt:lpstr>
      <vt:lpstr>So where do you start?</vt:lpstr>
      <vt:lpstr>Questions </vt:lpstr>
      <vt:lpstr>Your North Star</vt:lpstr>
      <vt:lpstr>Your North Star</vt:lpstr>
      <vt:lpstr>Your North Star</vt:lpstr>
      <vt:lpstr>Your North Star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MarkW</dc:creator>
  <cp:lastModifiedBy>Mark Woods</cp:lastModifiedBy>
  <cp:revision>1334</cp:revision>
  <cp:lastPrinted>2022-07-09T10:40:33Z</cp:lastPrinted>
  <dcterms:created xsi:type="dcterms:W3CDTF">1995-06-17T23:31:02Z</dcterms:created>
  <dcterms:modified xsi:type="dcterms:W3CDTF">2022-07-09T11:00:32Z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0x010100F5314BBB05A71F4F9B0D1FD56D1A2B0B</vt:lpwstr>
  </property>
  <property fmtid="{D5CDD505-2E9C-101B-9397-08002B2CF9AE}" pid="3" name="MediaServiceImageTags">
    <vt:lpwstr/>
  </property>
</Properties>
</file>